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2" r:id="rId3"/>
  </p:sldMasterIdLst>
  <p:sldIdLst>
    <p:sldId id="258" r:id="rId4"/>
    <p:sldId id="260" r:id="rId5"/>
    <p:sldId id="312" r:id="rId6"/>
    <p:sldId id="320" r:id="rId7"/>
    <p:sldId id="321" r:id="rId8"/>
    <p:sldId id="322" r:id="rId9"/>
    <p:sldId id="323" r:id="rId10"/>
    <p:sldId id="325" r:id="rId11"/>
    <p:sldId id="326" r:id="rId12"/>
    <p:sldId id="262" r:id="rId13"/>
    <p:sldId id="263" r:id="rId14"/>
    <p:sldId id="304" r:id="rId15"/>
    <p:sldId id="264" r:id="rId16"/>
    <p:sldId id="265" r:id="rId17"/>
    <p:sldId id="268" r:id="rId18"/>
    <p:sldId id="269" r:id="rId19"/>
    <p:sldId id="273" r:id="rId20"/>
    <p:sldId id="274" r:id="rId21"/>
    <p:sldId id="275" r:id="rId22"/>
    <p:sldId id="276" r:id="rId23"/>
    <p:sldId id="277" r:id="rId24"/>
    <p:sldId id="309" r:id="rId25"/>
    <p:sldId id="279" r:id="rId26"/>
    <p:sldId id="308" r:id="rId27"/>
    <p:sldId id="305" r:id="rId28"/>
    <p:sldId id="280" r:id="rId29"/>
    <p:sldId id="311" r:id="rId30"/>
    <p:sldId id="281" r:id="rId31"/>
    <p:sldId id="282" r:id="rId32"/>
    <p:sldId id="256"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a:srgbClr val="FF671F"/>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1302AC-71D5-4F05-9505-F9D2B0FF3DFB}" v="27" dt="2023-07-13T18:34:04.174"/>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38200" y="712259"/>
            <a:ext cx="10515600" cy="701731"/>
          </a:xfrm>
          <a:prstGeom prst="rect">
            <a:avLst/>
          </a:prstGeom>
        </p:spPr>
        <p:txBody>
          <a:bodyPr>
            <a:spAutoFit/>
          </a:bodyPr>
          <a:lstStyle>
            <a:lvl1pPr>
              <a:defRPr b="1" i="0" baseline="0">
                <a:latin typeface="Century Gothic" panose="020B0502020202020204" pitchFamily="34" charset="0"/>
              </a:defRPr>
            </a:lvl1pPr>
          </a:lstStyle>
          <a:p>
            <a:r>
              <a:rPr lang="nl-NL" dirty="0"/>
              <a:t>Kop</a:t>
            </a:r>
          </a:p>
        </p:txBody>
      </p:sp>
      <p:sp>
        <p:nvSpPr>
          <p:cNvPr id="13" name="Tijdelijke aanduiding voor inhoud 12"/>
          <p:cNvSpPr>
            <a:spLocks noGrp="1"/>
          </p:cNvSpPr>
          <p:nvPr>
            <p:ph sz="quarter" idx="10" hasCustomPrompt="1"/>
          </p:nvPr>
        </p:nvSpPr>
        <p:spPr>
          <a:xfrm>
            <a:off x="838200" y="1795991"/>
            <a:ext cx="10515600" cy="341632"/>
          </a:xfrm>
          <a:prstGeom prst="rect">
            <a:avLst/>
          </a:prstGeom>
        </p:spPr>
        <p:txBody>
          <a:bodyPr>
            <a:spAutoFit/>
          </a:bodyPr>
          <a:lstStyle>
            <a:lvl1pPr marL="0" indent="0">
              <a:buNone/>
              <a:defRPr sz="1800" baseline="0">
                <a:latin typeface="Century Gothic" panose="020B0502020202020204" pitchFamily="34" charset="0"/>
              </a:defRPr>
            </a:lvl1pPr>
          </a:lstStyle>
          <a:p>
            <a:pPr lvl="0"/>
            <a:r>
              <a:rPr lang="nl-NL" dirty="0"/>
              <a:t>Tekst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65125"/>
            <a:ext cx="10515600" cy="1325563"/>
          </a:xfrm>
        </p:spPr>
        <p:txBody>
          <a:bodyPr/>
          <a:lstStyle/>
          <a:p>
            <a:r>
              <a:rPr lang="nl-NL"/>
              <a:t>Klik om stijl te bewerken</a:t>
            </a:r>
          </a:p>
        </p:txBody>
      </p:sp>
      <p:sp>
        <p:nvSpPr>
          <p:cNvPr id="3" name="Tijdelijke aanduiding voor inhoud 2"/>
          <p:cNvSpPr>
            <a:spLocks noGrp="1"/>
          </p:cNvSpPr>
          <p:nvPr>
            <p:ph idx="1" hasCustomPrompt="1"/>
          </p:nvPr>
        </p:nvSpPr>
        <p:spPr>
          <a:xfrm>
            <a:off x="838200" y="1825625"/>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p:spPr>
        <p:txBody>
          <a:bodyPr/>
          <a:lstStyle/>
          <a:p>
            <a:fld id="{DCBF8D3D-5316-41E8-8E39-BD311FD79CA0}" type="datetimeFigureOut">
              <a:rPr lang="nl-NL" smtClean="0"/>
              <a:pPr/>
              <a:t>17-7-2023</a:t>
            </a:fld>
            <a:endParaRPr lang="nl-NL"/>
          </a:p>
        </p:txBody>
      </p:sp>
      <p:sp>
        <p:nvSpPr>
          <p:cNvPr id="5" name="Tijdelijke aanduiding voor voettekst 4"/>
          <p:cNvSpPr>
            <a:spLocks noGrp="1"/>
          </p:cNvSpPr>
          <p:nvPr>
            <p:ph type="ftr" sz="quarter" idx="11"/>
          </p:nvPr>
        </p:nvSpPr>
        <p:spPr>
          <a:xfrm>
            <a:off x="4038600" y="6356350"/>
            <a:ext cx="4114800" cy="365125"/>
          </a:xfr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p:spPr>
        <p:txBody>
          <a:bodyPr/>
          <a:lstStyle/>
          <a:p>
            <a:fld id="{49ED0043-6557-4294-9674-1B0AFD38A0FA}"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5F12A-AE41-DE50-EB17-6F82DB47AD7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EDF725-1818-5D4B-1E7B-E26CA8D61A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6598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38200" y="712259"/>
            <a:ext cx="10515600" cy="701731"/>
          </a:xfrm>
          <a:prstGeom prst="rect">
            <a:avLst/>
          </a:prstGeom>
        </p:spPr>
        <p:txBody>
          <a:bodyPr>
            <a:spAutoFit/>
          </a:bodyPr>
          <a:lstStyle>
            <a:lvl1pPr>
              <a:defRPr b="1" i="0" baseline="0">
                <a:latin typeface="Century Gothic" panose="020B0502020202020204" pitchFamily="34" charset="0"/>
              </a:defRPr>
            </a:lvl1pPr>
          </a:lstStyle>
          <a:p>
            <a:r>
              <a:rPr lang="nl-NL" dirty="0"/>
              <a:t>Kop</a:t>
            </a:r>
          </a:p>
        </p:txBody>
      </p:sp>
      <p:sp>
        <p:nvSpPr>
          <p:cNvPr id="13" name="Tijdelijke aanduiding voor inhoud 12"/>
          <p:cNvSpPr>
            <a:spLocks noGrp="1"/>
          </p:cNvSpPr>
          <p:nvPr>
            <p:ph sz="quarter" idx="10" hasCustomPrompt="1"/>
          </p:nvPr>
        </p:nvSpPr>
        <p:spPr>
          <a:xfrm>
            <a:off x="838200" y="1795991"/>
            <a:ext cx="10515600" cy="341632"/>
          </a:xfrm>
          <a:prstGeom prst="rect">
            <a:avLst/>
          </a:prstGeom>
        </p:spPr>
        <p:txBody>
          <a:bodyPr>
            <a:spAutoFit/>
          </a:bodyPr>
          <a:lstStyle>
            <a:lvl1pPr marL="0" indent="0">
              <a:buFont typeface="Arial" panose="020B0604020202020204" pitchFamily="34" charset="0"/>
              <a:buNone/>
              <a:defRPr sz="1800" baseline="0">
                <a:latin typeface="Century Gothic" panose="020B0502020202020204" pitchFamily="34" charset="0"/>
              </a:defRPr>
            </a:lvl1pPr>
            <a:lvl2pPr>
              <a:defRPr sz="1800">
                <a:latin typeface="Century Gothic" panose="020B0502020202020204" pitchFamily="34" charset="0"/>
              </a:defRPr>
            </a:lvl2pPr>
          </a:lstStyle>
          <a:p>
            <a:pPr lvl="0"/>
            <a:r>
              <a:rPr lang="nl-NL" dirty="0"/>
              <a:t>Tekst</a:t>
            </a:r>
          </a:p>
        </p:txBody>
      </p:sp>
    </p:spTree>
    <p:extLst>
      <p:ext uri="{BB962C8B-B14F-4D97-AF65-F5344CB8AC3E}">
        <p14:creationId xmlns:p14="http://schemas.microsoft.com/office/powerpoint/2010/main" val="41870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30124"/>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mailto:Secretariaat.tctdlimburg@outlook.com" TargetMode="External"/><Relationship Id="rId2" Type="http://schemas.openxmlformats.org/officeDocument/2006/relationships/hyperlink" Target="mailto:Voorzitter.tctdlimburg@outlook.com" TargetMode="External"/><Relationship Id="rId1" Type="http://schemas.openxmlformats.org/officeDocument/2006/relationships/slideLayout" Target="../slideLayouts/slideLayout1.xml"/><Relationship Id="rId5" Type="http://schemas.openxmlformats.org/officeDocument/2006/relationships/hyperlink" Target="mailto:muziek.tctdlimburg@outlook.com" TargetMode="External"/><Relationship Id="rId4" Type="http://schemas.openxmlformats.org/officeDocument/2006/relationships/hyperlink" Target="mailto:juryzakenlimburg@hotmail.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uziek.turn-wedstrijden.nl"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mailto:platformturnenlimburg@outlook.com" TargetMode="External"/><Relationship Id="rId2" Type="http://schemas.openxmlformats.org/officeDocument/2006/relationships/image" Target="../media/image2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el 3"/>
          <p:cNvSpPr>
            <a:spLocks noGrp="1"/>
          </p:cNvSpPr>
          <p:nvPr>
            <p:ph type="ctrTitle"/>
          </p:nvPr>
        </p:nvSpPr>
        <p:spPr>
          <a:xfrm>
            <a:off x="2203939" y="2488772"/>
            <a:ext cx="7760676" cy="1880455"/>
          </a:xfrm>
          <a:prstGeom prst="rect">
            <a:avLst/>
          </a:prstGeom>
        </p:spPr>
        <p:txBody>
          <a:bodyPr anchor="t">
            <a:normAutofit/>
          </a:bodyPr>
          <a:lstStyle/>
          <a:p>
            <a:pPr algn="l"/>
            <a:r>
              <a:rPr lang="nl-NL" sz="5400" dirty="0">
                <a:ea typeface="Verdana" panose="020B0604030504040204" pitchFamily="34" charset="0"/>
                <a:cs typeface="Verdana" panose="020B0604030504040204" pitchFamily="34" charset="0"/>
              </a:rPr>
              <a:t>Achterbanoverleg seizoen 2023-2024</a:t>
            </a:r>
            <a:endParaRPr lang="nl-NL" sz="5400" b="1" dirty="0">
              <a:latin typeface="Century Gothic" panose="020B0502020202020204" pitchFamily="34" charset="0"/>
              <a:ea typeface="Verdana" panose="020B0604030504040204" pitchFamily="34" charset="0"/>
              <a:cs typeface="Verdana" panose="020B0604030504040204" pitchFamily="34" charset="0"/>
            </a:endParaRPr>
          </a:p>
        </p:txBody>
      </p:sp>
      <p:sp>
        <p:nvSpPr>
          <p:cNvPr id="5" name="Ondertitel 4"/>
          <p:cNvSpPr>
            <a:spLocks noGrp="1"/>
          </p:cNvSpPr>
          <p:nvPr>
            <p:ph type="subTitle" idx="4294967295"/>
          </p:nvPr>
        </p:nvSpPr>
        <p:spPr>
          <a:xfrm>
            <a:off x="2227385" y="3953730"/>
            <a:ext cx="9336541" cy="1655762"/>
          </a:xfrm>
          <a:prstGeom prst="rect">
            <a:avLst/>
          </a:prstGeom>
        </p:spPr>
        <p:txBody>
          <a:bodyPr/>
          <a:lstStyle/>
          <a:p>
            <a:pPr>
              <a:buNone/>
            </a:pPr>
            <a:r>
              <a:rPr lang="nl-NL" dirty="0">
                <a:latin typeface="Century Gothic" panose="020B0502020202020204" pitchFamily="34" charset="0"/>
                <a:ea typeface="Verdana" panose="020B0604030504040204" pitchFamily="34" charset="0"/>
                <a:cs typeface="Verdana" panose="020B0604030504040204" pitchFamily="34" charset="0"/>
              </a:rPr>
              <a:t>Technische Commissie Turnen Dames Limburg</a:t>
            </a:r>
          </a:p>
          <a:p>
            <a:pPr algn="l">
              <a:buNone/>
            </a:pPr>
            <a:r>
              <a:rPr lang="nl-NL" dirty="0">
                <a:latin typeface="Century Gothic" panose="020B0502020202020204" pitchFamily="34" charset="0"/>
                <a:ea typeface="Verdana" panose="020B0604030504040204" pitchFamily="34" charset="0"/>
                <a:cs typeface="Verdana" panose="020B0604030504040204" pitchFamily="34" charset="0"/>
              </a:rPr>
              <a:t>4 juli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Evaluatie seizoen 2022-2023 </a:t>
            </a:r>
          </a:p>
        </p:txBody>
      </p:sp>
      <p:sp>
        <p:nvSpPr>
          <p:cNvPr id="3" name="Tijdelijke aanduiding voor inhoud 2"/>
          <p:cNvSpPr>
            <a:spLocks noGrp="1"/>
          </p:cNvSpPr>
          <p:nvPr>
            <p:ph sz="quarter" idx="10"/>
          </p:nvPr>
        </p:nvSpPr>
        <p:spPr>
          <a:xfrm>
            <a:off x="838200" y="1795991"/>
            <a:ext cx="10515600" cy="4099584"/>
          </a:xfrm>
        </p:spPr>
        <p:txBody>
          <a:bodyPr/>
          <a:lstStyle/>
          <a:p>
            <a:pPr marL="342900" indent="-342900">
              <a:lnSpc>
                <a:spcPct val="8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en-US" altLang="nl-NL" dirty="0" err="1">
                <a:solidFill>
                  <a:srgbClr val="000000"/>
                </a:solidFill>
              </a:rPr>
              <a:t>Notulen</a:t>
            </a:r>
            <a:r>
              <a:rPr lang="en-US" altLang="nl-NL" dirty="0">
                <a:solidFill>
                  <a:srgbClr val="000000"/>
                </a:solidFill>
              </a:rPr>
              <a:t> van </a:t>
            </a:r>
            <a:r>
              <a:rPr lang="en-US" altLang="nl-NL" dirty="0" err="1">
                <a:solidFill>
                  <a:srgbClr val="000000"/>
                </a:solidFill>
              </a:rPr>
              <a:t>achterbanoverleg</a:t>
            </a:r>
            <a:r>
              <a:rPr lang="en-US" altLang="nl-NL" dirty="0">
                <a:solidFill>
                  <a:srgbClr val="000000"/>
                </a:solidFill>
              </a:rPr>
              <a:t> 2022 </a:t>
            </a:r>
          </a:p>
          <a:p>
            <a:pPr>
              <a:lnSpc>
                <a:spcPct val="80000"/>
              </a:lnSpc>
              <a:spcBef>
                <a:spcPts val="750"/>
              </a:spcBef>
              <a:buClr>
                <a:srgbClr val="000000"/>
              </a:buClr>
              <a:buSzPct val="100000"/>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sym typeface="Wingdings" panose="05000000000000000000" pitchFamily="2" charset="2"/>
              </a:rPr>
              <a:t>	 </a:t>
            </a:r>
            <a:r>
              <a:rPr lang="en-US" altLang="nl-NL" dirty="0" err="1">
                <a:solidFill>
                  <a:srgbClr val="000000"/>
                </a:solidFill>
              </a:rPr>
              <a:t>Zijn</a:t>
            </a:r>
            <a:r>
              <a:rPr lang="en-US" altLang="nl-NL" dirty="0">
                <a:solidFill>
                  <a:srgbClr val="000000"/>
                </a:solidFill>
              </a:rPr>
              <a:t> </a:t>
            </a:r>
            <a:r>
              <a:rPr lang="en-US" altLang="nl-NL" dirty="0" err="1">
                <a:solidFill>
                  <a:srgbClr val="000000"/>
                </a:solidFill>
              </a:rPr>
              <a:t>hier</a:t>
            </a:r>
            <a:r>
              <a:rPr lang="en-US" altLang="nl-NL" dirty="0">
                <a:solidFill>
                  <a:srgbClr val="000000"/>
                </a:solidFill>
              </a:rPr>
              <a:t> </a:t>
            </a:r>
            <a:r>
              <a:rPr lang="en-US" altLang="nl-NL" dirty="0" err="1">
                <a:solidFill>
                  <a:srgbClr val="000000"/>
                </a:solidFill>
              </a:rPr>
              <a:t>vragen</a:t>
            </a:r>
            <a:r>
              <a:rPr lang="en-US" altLang="nl-NL" dirty="0">
                <a:solidFill>
                  <a:srgbClr val="000000"/>
                </a:solidFill>
              </a:rPr>
              <a:t> over?</a:t>
            </a:r>
          </a:p>
          <a:p>
            <a:pPr marL="342900" indent="-342900">
              <a:lnSpc>
                <a:spcPct val="80000"/>
              </a:lnSpc>
              <a:spcBef>
                <a:spcPts val="750"/>
              </a:spcBef>
              <a:buClr>
                <a:srgbClr val="000000"/>
              </a:buClr>
              <a:buSzPct val="100000"/>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endParaRPr lang="nl-NL" altLang="nl-NL" dirty="0">
              <a:solidFill>
                <a:srgbClr val="000000"/>
              </a:solidFill>
            </a:endParaRPr>
          </a:p>
          <a:p>
            <a:pPr marL="342900" indent="-342900">
              <a:lnSpc>
                <a:spcPct val="8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en-US" altLang="nl-NL" dirty="0" err="1">
                <a:solidFill>
                  <a:srgbClr val="000000"/>
                </a:solidFill>
              </a:rPr>
              <a:t>Inschrijvingen</a:t>
            </a:r>
            <a:endParaRPr lang="en-US" altLang="nl-NL" dirty="0">
              <a:solidFill>
                <a:srgbClr val="000000"/>
              </a:solidFill>
            </a:endParaRPr>
          </a:p>
          <a:p>
            <a:pPr marL="342900" indent="-342900">
              <a:lnSpc>
                <a:spcPct val="8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endParaRPr lang="en-US" altLang="nl-NL" dirty="0">
              <a:solidFill>
                <a:srgbClr val="000000"/>
              </a:solidFill>
            </a:endParaRPr>
          </a:p>
          <a:p>
            <a:pPr marL="342900" indent="-342900">
              <a:spcBef>
                <a:spcPts val="750"/>
              </a:spcBef>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Lst>
            </a:pPr>
            <a:r>
              <a:rPr lang="nl-NL" altLang="nl-NL" dirty="0"/>
              <a:t>	</a:t>
            </a:r>
          </a:p>
          <a:p>
            <a:pPr marL="342900" indent="-342900">
              <a:spcBef>
                <a:spcPts val="750"/>
              </a:spcBef>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Lst>
            </a:pPr>
            <a:endParaRPr lang="nl-NL" altLang="nl-NL" dirty="0">
              <a:solidFill>
                <a:srgbClr val="000000"/>
              </a:solidFill>
            </a:endParaRPr>
          </a:p>
          <a:p>
            <a:pPr marL="342900" indent="-342900">
              <a:spcBef>
                <a:spcPts val="750"/>
              </a:spcBef>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Lst>
            </a:pPr>
            <a:endParaRPr lang="nl-NL" altLang="nl-NL" dirty="0">
              <a:solidFill>
                <a:srgbClr val="000000"/>
              </a:solidFill>
            </a:endParaRPr>
          </a:p>
          <a:p>
            <a:pPr marL="342900" indent="-342900">
              <a:spcBef>
                <a:spcPts val="750"/>
              </a:spcBef>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Lst>
            </a:pPr>
            <a:endParaRPr lang="nl-NL" altLang="nl-NL" dirty="0">
              <a:solidFill>
                <a:srgbClr val="000000"/>
              </a:solidFill>
            </a:endParaRPr>
          </a:p>
          <a:p>
            <a:pPr marL="342900" indent="-342900">
              <a:spcBef>
                <a:spcPts val="750"/>
              </a:spcBef>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Lst>
            </a:pPr>
            <a:endParaRPr lang="nl-NL" altLang="nl-NL" dirty="0">
              <a:solidFill>
                <a:srgbClr val="000000"/>
              </a:solidFill>
            </a:endParaRPr>
          </a:p>
          <a:p>
            <a:pPr marL="342900" indent="-342900">
              <a:spcBef>
                <a:spcPts val="750"/>
              </a:spcBef>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 pos="8229600" algn="l"/>
                <a:tab pos="8915400" algn="l"/>
                <a:tab pos="9601200" algn="l"/>
                <a:tab pos="10287000" algn="l"/>
              </a:tabLst>
            </a:pPr>
            <a:r>
              <a:rPr lang="en-US" altLang="nl-NL" dirty="0" err="1">
                <a:solidFill>
                  <a:srgbClr val="000000"/>
                </a:solidFill>
              </a:rPr>
              <a:t>Wedstrijden</a:t>
            </a:r>
            <a:endParaRPr lang="en-US" altLang="nl-NL" dirty="0">
              <a:solidFill>
                <a:srgbClr val="000000"/>
              </a:solidFill>
            </a:endParaRPr>
          </a:p>
          <a:p>
            <a:endParaRPr lang="nl-NL" dirty="0"/>
          </a:p>
        </p:txBody>
      </p:sp>
      <p:graphicFrame>
        <p:nvGraphicFramePr>
          <p:cNvPr id="5" name="Tabel 4">
            <a:extLst>
              <a:ext uri="{FF2B5EF4-FFF2-40B4-BE49-F238E27FC236}">
                <a16:creationId xmlns:a16="http://schemas.microsoft.com/office/drawing/2014/main" id="{B9EB6FD8-D56D-B92E-BEC2-9B38AAD87F42}"/>
              </a:ext>
            </a:extLst>
          </p:cNvPr>
          <p:cNvGraphicFramePr>
            <a:graphicFrameLocks noGrp="1"/>
          </p:cNvGraphicFramePr>
          <p:nvPr>
            <p:extLst>
              <p:ext uri="{D42A27DB-BD31-4B8C-83A1-F6EECF244321}">
                <p14:modId xmlns:p14="http://schemas.microsoft.com/office/powerpoint/2010/main" val="837239476"/>
              </p:ext>
            </p:extLst>
          </p:nvPr>
        </p:nvGraphicFramePr>
        <p:xfrm>
          <a:off x="2883160" y="2614696"/>
          <a:ext cx="2463283" cy="3419040"/>
        </p:xfrm>
        <a:graphic>
          <a:graphicData uri="http://schemas.openxmlformats.org/drawingml/2006/table">
            <a:tbl>
              <a:tblPr firstRow="1" bandRow="1">
                <a:tableStyleId>{5C22544A-7EE6-4342-B048-85BDC9FD1C3A}</a:tableStyleId>
              </a:tblPr>
              <a:tblGrid>
                <a:gridCol w="1250301">
                  <a:extLst>
                    <a:ext uri="{9D8B030D-6E8A-4147-A177-3AD203B41FA5}">
                      <a16:colId xmlns:a16="http://schemas.microsoft.com/office/drawing/2014/main" val="20000"/>
                    </a:ext>
                  </a:extLst>
                </a:gridCol>
                <a:gridCol w="597159">
                  <a:extLst>
                    <a:ext uri="{9D8B030D-6E8A-4147-A177-3AD203B41FA5}">
                      <a16:colId xmlns:a16="http://schemas.microsoft.com/office/drawing/2014/main" val="20002"/>
                    </a:ext>
                  </a:extLst>
                </a:gridCol>
                <a:gridCol w="615823">
                  <a:extLst>
                    <a:ext uri="{9D8B030D-6E8A-4147-A177-3AD203B41FA5}">
                      <a16:colId xmlns:a16="http://schemas.microsoft.com/office/drawing/2014/main" val="1084535025"/>
                    </a:ext>
                  </a:extLst>
                </a:gridCol>
              </a:tblGrid>
              <a:tr h="242153">
                <a:tc>
                  <a:txBody>
                    <a:bodyPr/>
                    <a:lstStyle/>
                    <a:p>
                      <a:r>
                        <a:rPr lang="nl-NL" sz="1600" dirty="0"/>
                        <a:t>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600" b="0" dirty="0">
                          <a:solidFill>
                            <a:schemeClr val="bg1"/>
                          </a:solidFill>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600" b="0" dirty="0">
                          <a:solidFill>
                            <a:schemeClr val="bg1"/>
                          </a:solidFill>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extLst>
                  <a:ext uri="{0D108BD9-81ED-4DB2-BD59-A6C34878D82A}">
                    <a16:rowId xmlns:a16="http://schemas.microsoft.com/office/drawing/2014/main" val="10000"/>
                  </a:ext>
                </a:extLst>
              </a:tr>
              <a:tr h="342640">
                <a:tc>
                  <a:txBody>
                    <a:bodyPr/>
                    <a:lstStyle/>
                    <a:p>
                      <a:r>
                        <a:rPr lang="nl-NL" sz="1600" dirty="0"/>
                        <a:t>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2640">
                <a:tc>
                  <a:txBody>
                    <a:bodyPr/>
                    <a:lstStyle/>
                    <a:p>
                      <a:r>
                        <a:rPr lang="nl-NL" altLang="nl-NL" sz="1600" dirty="0"/>
                        <a:t>MB niveau 1</a:t>
                      </a:r>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42640">
                <a:tc>
                  <a:txBody>
                    <a:bodyPr/>
                    <a:lstStyle/>
                    <a:p>
                      <a:r>
                        <a:rPr lang="nl-NL" altLang="nl-NL" sz="1600" dirty="0"/>
                        <a:t>MB niveau 2</a:t>
                      </a:r>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2640">
                <a:tc>
                  <a:txBody>
                    <a:bodyPr/>
                    <a:lstStyle/>
                    <a:p>
                      <a:r>
                        <a:rPr lang="nl-NL" sz="1600" dirty="0"/>
                        <a:t>MB niveau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0245135"/>
                  </a:ext>
                </a:extLst>
              </a:tr>
              <a:tr h="342640">
                <a:tc>
                  <a:txBody>
                    <a:bodyPr/>
                    <a:lstStyle/>
                    <a:p>
                      <a:r>
                        <a:rPr lang="nl-NL" sz="1600" dirty="0"/>
                        <a:t>MB niveau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917946"/>
                  </a:ext>
                </a:extLst>
              </a:tr>
              <a:tr h="342640">
                <a:tc>
                  <a:txBody>
                    <a:bodyPr/>
                    <a:lstStyle/>
                    <a:p>
                      <a:r>
                        <a:rPr lang="nl-NL" sz="1600" dirty="0"/>
                        <a:t>MB niveau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0916072"/>
                  </a:ext>
                </a:extLst>
              </a:tr>
              <a:tr h="342640">
                <a:tc>
                  <a:txBody>
                    <a:bodyPr/>
                    <a:lstStyle/>
                    <a:p>
                      <a:r>
                        <a:rPr lang="nl-NL" sz="1600" dirty="0"/>
                        <a:t>MB niveau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91407"/>
                  </a:ext>
                </a:extLst>
              </a:tr>
              <a:tr h="342640">
                <a:tc>
                  <a:txBody>
                    <a:bodyPr/>
                    <a:lstStyle/>
                    <a:p>
                      <a:r>
                        <a:rPr lang="nl-NL" sz="1600" dirty="0"/>
                        <a:t>MB niveau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011443"/>
                  </a:ext>
                </a:extLst>
              </a:tr>
              <a:tr h="342640">
                <a:tc>
                  <a:txBody>
                    <a:bodyPr/>
                    <a:lstStyle/>
                    <a:p>
                      <a:r>
                        <a:rPr lang="nl-NL" sz="1600" b="1" dirty="0"/>
                        <a:t>Totaal 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259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298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6" name="Tabel 5">
            <a:extLst>
              <a:ext uri="{FF2B5EF4-FFF2-40B4-BE49-F238E27FC236}">
                <a16:creationId xmlns:a16="http://schemas.microsoft.com/office/drawing/2014/main" id="{D27E566D-EB3F-6B74-D868-10BD34935A88}"/>
              </a:ext>
            </a:extLst>
          </p:cNvPr>
          <p:cNvGraphicFramePr>
            <a:graphicFrameLocks noGrp="1"/>
          </p:cNvGraphicFramePr>
          <p:nvPr>
            <p:extLst>
              <p:ext uri="{D42A27DB-BD31-4B8C-83A1-F6EECF244321}">
                <p14:modId xmlns:p14="http://schemas.microsoft.com/office/powerpoint/2010/main" val="3867193139"/>
              </p:ext>
            </p:extLst>
          </p:nvPr>
        </p:nvGraphicFramePr>
        <p:xfrm>
          <a:off x="5732110" y="2129747"/>
          <a:ext cx="3041004" cy="3432072"/>
        </p:xfrm>
        <a:graphic>
          <a:graphicData uri="http://schemas.openxmlformats.org/drawingml/2006/table">
            <a:tbl>
              <a:tblPr firstRow="1" bandRow="1">
                <a:tableStyleId>{5C22544A-7EE6-4342-B048-85BDC9FD1C3A}</a:tableStyleId>
              </a:tblPr>
              <a:tblGrid>
                <a:gridCol w="1628476">
                  <a:extLst>
                    <a:ext uri="{9D8B030D-6E8A-4147-A177-3AD203B41FA5}">
                      <a16:colId xmlns:a16="http://schemas.microsoft.com/office/drawing/2014/main" val="20000"/>
                    </a:ext>
                  </a:extLst>
                </a:gridCol>
                <a:gridCol w="706264">
                  <a:extLst>
                    <a:ext uri="{9D8B030D-6E8A-4147-A177-3AD203B41FA5}">
                      <a16:colId xmlns:a16="http://schemas.microsoft.com/office/drawing/2014/main" val="20002"/>
                    </a:ext>
                  </a:extLst>
                </a:gridCol>
                <a:gridCol w="706264">
                  <a:extLst>
                    <a:ext uri="{9D8B030D-6E8A-4147-A177-3AD203B41FA5}">
                      <a16:colId xmlns:a16="http://schemas.microsoft.com/office/drawing/2014/main" val="2869644157"/>
                    </a:ext>
                  </a:extLst>
                </a:gridCol>
              </a:tblGrid>
              <a:tr h="311093">
                <a:tc>
                  <a:txBody>
                    <a:bodyPr/>
                    <a:lstStyle/>
                    <a:p>
                      <a:r>
                        <a:rPr lang="nl-NL" sz="1600" dirty="0"/>
                        <a:t>Individueel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600" b="0" dirty="0">
                          <a:solidFill>
                            <a:schemeClr val="bg1"/>
                          </a:solidFill>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600" b="0" dirty="0">
                          <a:solidFill>
                            <a:schemeClr val="bg1"/>
                          </a:solidFill>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extLst>
                  <a:ext uri="{0D108BD9-81ED-4DB2-BD59-A6C34878D82A}">
                    <a16:rowId xmlns:a16="http://schemas.microsoft.com/office/drawing/2014/main" val="10000"/>
                  </a:ext>
                </a:extLst>
              </a:tr>
              <a:tr h="344088">
                <a:tc>
                  <a:txBody>
                    <a:bodyPr/>
                    <a:lstStyle/>
                    <a:p>
                      <a:r>
                        <a:rPr lang="nl-NL" sz="1600" dirty="0"/>
                        <a:t>BB </a:t>
                      </a:r>
                      <a:r>
                        <a:rPr lang="nl-NL" sz="1600" dirty="0" err="1"/>
                        <a:t>ere-divisie</a:t>
                      </a:r>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4088">
                <a:tc>
                  <a:txBody>
                    <a:bodyPr/>
                    <a:lstStyle/>
                    <a:p>
                      <a:r>
                        <a:rPr lang="nl-NL" sz="1600" dirty="0"/>
                        <a:t>BB divisie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44088">
                <a:tc>
                  <a:txBody>
                    <a:bodyPr/>
                    <a:lstStyle/>
                    <a:p>
                      <a:r>
                        <a:rPr lang="nl-NL" sz="1600" dirty="0"/>
                        <a:t>BB divisie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4088">
                <a:tc>
                  <a:txBody>
                    <a:bodyPr/>
                    <a:lstStyle/>
                    <a:p>
                      <a:r>
                        <a:rPr lang="nl-NL" sz="1600" dirty="0"/>
                        <a:t>BB divisie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0245135"/>
                  </a:ext>
                </a:extLst>
              </a:tr>
              <a:tr h="344088">
                <a:tc>
                  <a:txBody>
                    <a:bodyPr/>
                    <a:lstStyle/>
                    <a:p>
                      <a:r>
                        <a:rPr lang="nl-NL" sz="1600" dirty="0"/>
                        <a:t>BB divisie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917946"/>
                  </a:ext>
                </a:extLst>
              </a:tr>
              <a:tr h="344088">
                <a:tc>
                  <a:txBody>
                    <a:bodyPr/>
                    <a:lstStyle/>
                    <a:p>
                      <a:r>
                        <a:rPr lang="nl-NL" sz="1600" dirty="0"/>
                        <a:t>BB divisie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0916072"/>
                  </a:ext>
                </a:extLst>
              </a:tr>
              <a:tr h="344088">
                <a:tc>
                  <a:txBody>
                    <a:bodyPr/>
                    <a:lstStyle/>
                    <a:p>
                      <a:r>
                        <a:rPr lang="nl-NL" sz="1600" dirty="0"/>
                        <a:t>BB divisie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91407"/>
                  </a:ext>
                </a:extLst>
              </a:tr>
              <a:tr h="344088">
                <a:tc>
                  <a:txBody>
                    <a:bodyPr/>
                    <a:lstStyle/>
                    <a:p>
                      <a:r>
                        <a:rPr lang="nl-NL" sz="1600" b="1" dirty="0"/>
                        <a:t>Totaal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4088">
                <a:tc>
                  <a:txBody>
                    <a:bodyPr/>
                    <a:lstStyle/>
                    <a:p>
                      <a:r>
                        <a:rPr lang="nl-NL" sz="1600" b="1" dirty="0"/>
                        <a:t>Totaal in LIM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283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9555720"/>
                  </a:ext>
                </a:extLst>
              </a:tr>
            </a:tbl>
          </a:graphicData>
        </a:graphic>
      </p:graphicFrame>
      <p:graphicFrame>
        <p:nvGraphicFramePr>
          <p:cNvPr id="7" name="Tabel 6">
            <a:extLst>
              <a:ext uri="{FF2B5EF4-FFF2-40B4-BE49-F238E27FC236}">
                <a16:creationId xmlns:a16="http://schemas.microsoft.com/office/drawing/2014/main" id="{3D379652-CADF-ABF5-1A79-4AF444B2317F}"/>
              </a:ext>
            </a:extLst>
          </p:cNvPr>
          <p:cNvGraphicFramePr>
            <a:graphicFrameLocks noGrp="1"/>
          </p:cNvGraphicFramePr>
          <p:nvPr>
            <p:extLst>
              <p:ext uri="{D42A27DB-BD31-4B8C-83A1-F6EECF244321}">
                <p14:modId xmlns:p14="http://schemas.microsoft.com/office/powerpoint/2010/main" val="47012687"/>
              </p:ext>
            </p:extLst>
          </p:nvPr>
        </p:nvGraphicFramePr>
        <p:xfrm>
          <a:off x="9308840" y="1751761"/>
          <a:ext cx="2700438" cy="3432072"/>
        </p:xfrm>
        <a:graphic>
          <a:graphicData uri="http://schemas.openxmlformats.org/drawingml/2006/table">
            <a:tbl>
              <a:tblPr firstRow="1" bandRow="1">
                <a:tableStyleId>{5C22544A-7EE6-4342-B048-85BDC9FD1C3A}</a:tableStyleId>
              </a:tblPr>
              <a:tblGrid>
                <a:gridCol w="1295526">
                  <a:extLst>
                    <a:ext uri="{9D8B030D-6E8A-4147-A177-3AD203B41FA5}">
                      <a16:colId xmlns:a16="http://schemas.microsoft.com/office/drawing/2014/main" val="20000"/>
                    </a:ext>
                  </a:extLst>
                </a:gridCol>
                <a:gridCol w="640985">
                  <a:extLst>
                    <a:ext uri="{9D8B030D-6E8A-4147-A177-3AD203B41FA5}">
                      <a16:colId xmlns:a16="http://schemas.microsoft.com/office/drawing/2014/main" val="20002"/>
                    </a:ext>
                  </a:extLst>
                </a:gridCol>
                <a:gridCol w="763927">
                  <a:extLst>
                    <a:ext uri="{9D8B030D-6E8A-4147-A177-3AD203B41FA5}">
                      <a16:colId xmlns:a16="http://schemas.microsoft.com/office/drawing/2014/main" val="1412434391"/>
                    </a:ext>
                  </a:extLst>
                </a:gridCol>
              </a:tblGrid>
              <a:tr h="311093">
                <a:tc>
                  <a:txBody>
                    <a:bodyPr/>
                    <a:lstStyle/>
                    <a:p>
                      <a:r>
                        <a:rPr lang="nl-NL" sz="1600" dirty="0"/>
                        <a:t>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600" b="0" dirty="0">
                          <a:solidFill>
                            <a:schemeClr val="bg1"/>
                          </a:solidFill>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600" b="0" dirty="0">
                          <a:solidFill>
                            <a:schemeClr val="bg1"/>
                          </a:solidFill>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extLst>
                  <a:ext uri="{0D108BD9-81ED-4DB2-BD59-A6C34878D82A}">
                    <a16:rowId xmlns:a16="http://schemas.microsoft.com/office/drawing/2014/main" val="10000"/>
                  </a:ext>
                </a:extLst>
              </a:tr>
              <a:tr h="344088">
                <a:tc>
                  <a:txBody>
                    <a:bodyPr/>
                    <a:lstStyle/>
                    <a:p>
                      <a:r>
                        <a:rPr lang="nl-NL" sz="1600" dirty="0"/>
                        <a:t>BB sup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4088">
                <a:tc>
                  <a:txBody>
                    <a:bodyPr/>
                    <a:lstStyle/>
                    <a:p>
                      <a:r>
                        <a:rPr lang="nl-NL" sz="1600" dirty="0"/>
                        <a:t>BB sup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44088">
                <a:tc>
                  <a:txBody>
                    <a:bodyPr/>
                    <a:lstStyle/>
                    <a:p>
                      <a:r>
                        <a:rPr lang="nl-NL" sz="1600" dirty="0"/>
                        <a:t>BB sup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4088">
                <a:tc>
                  <a:txBody>
                    <a:bodyPr/>
                    <a:lstStyle/>
                    <a:p>
                      <a:r>
                        <a:rPr lang="nl-NL" sz="1600" dirty="0"/>
                        <a:t>BB sup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0245135"/>
                  </a:ext>
                </a:extLst>
              </a:tr>
              <a:tr h="344088">
                <a:tc>
                  <a:txBody>
                    <a:bodyPr/>
                    <a:lstStyle/>
                    <a:p>
                      <a:r>
                        <a:rPr lang="nl-NL" sz="1600" dirty="0"/>
                        <a:t>BB sup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917946"/>
                  </a:ext>
                </a:extLst>
              </a:tr>
              <a:tr h="344088">
                <a:tc>
                  <a:txBody>
                    <a:bodyPr/>
                    <a:lstStyle/>
                    <a:p>
                      <a:r>
                        <a:rPr lang="nl-NL" sz="1600" dirty="0"/>
                        <a:t>BB sup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0916072"/>
                  </a:ext>
                </a:extLst>
              </a:tr>
              <a:tr h="344088">
                <a:tc>
                  <a:txBody>
                    <a:bodyPr/>
                    <a:lstStyle/>
                    <a:p>
                      <a:r>
                        <a:rPr lang="nl-NL" sz="1600" dirty="0"/>
                        <a:t>BB sup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91407"/>
                  </a:ext>
                </a:extLst>
              </a:tr>
              <a:tr h="344088">
                <a:tc>
                  <a:txBody>
                    <a:bodyPr/>
                    <a:lstStyle/>
                    <a:p>
                      <a:r>
                        <a:rPr lang="nl-NL" sz="1600" dirty="0"/>
                        <a:t>BB sup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011443"/>
                  </a:ext>
                </a:extLst>
              </a:tr>
              <a:tr h="344088">
                <a:tc>
                  <a:txBody>
                    <a:bodyPr/>
                    <a:lstStyle/>
                    <a:p>
                      <a:r>
                        <a:rPr lang="nl-NL" sz="1600" b="1" dirty="0"/>
                        <a:t>Totaal 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600" b="1"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978729"/>
          </a:xfrm>
        </p:spPr>
        <p:txBody>
          <a:bodyPr/>
          <a:lstStyle/>
          <a:p>
            <a:r>
              <a:rPr lang="nl-NL" dirty="0"/>
              <a:t>Samenstelling TCTD Limburg</a:t>
            </a:r>
            <a:br>
              <a:rPr lang="nl-NL" dirty="0"/>
            </a:br>
            <a:r>
              <a:rPr lang="nl-NL" sz="2000" dirty="0"/>
              <a:t>2023-2024</a:t>
            </a:r>
            <a:endParaRPr lang="nl-NL" dirty="0"/>
          </a:p>
        </p:txBody>
      </p:sp>
      <p:graphicFrame>
        <p:nvGraphicFramePr>
          <p:cNvPr id="4" name="Tabel 3"/>
          <p:cNvGraphicFramePr>
            <a:graphicFrameLocks noGrp="1"/>
          </p:cNvGraphicFramePr>
          <p:nvPr>
            <p:extLst>
              <p:ext uri="{D42A27DB-BD31-4B8C-83A1-F6EECF244321}">
                <p14:modId xmlns:p14="http://schemas.microsoft.com/office/powerpoint/2010/main" val="2128560057"/>
              </p:ext>
            </p:extLst>
          </p:nvPr>
        </p:nvGraphicFramePr>
        <p:xfrm>
          <a:off x="889000" y="2362201"/>
          <a:ext cx="10693398" cy="3307080"/>
        </p:xfrm>
        <a:graphic>
          <a:graphicData uri="http://schemas.openxmlformats.org/drawingml/2006/table">
            <a:tbl>
              <a:tblPr firstRow="1" bandRow="1">
                <a:tableStyleId>{5C22544A-7EE6-4342-B048-85BDC9FD1C3A}</a:tableStyleId>
              </a:tblPr>
              <a:tblGrid>
                <a:gridCol w="3378201">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4521197">
                  <a:extLst>
                    <a:ext uri="{9D8B030D-6E8A-4147-A177-3AD203B41FA5}">
                      <a16:colId xmlns:a16="http://schemas.microsoft.com/office/drawing/2014/main" val="20002"/>
                    </a:ext>
                  </a:extLst>
                </a:gridCol>
              </a:tblGrid>
              <a:tr h="370840">
                <a:tc>
                  <a:txBody>
                    <a:bodyPr/>
                    <a:lstStyle/>
                    <a:p>
                      <a:r>
                        <a:rPr lang="nl-NL" b="0" dirty="0">
                          <a:solidFill>
                            <a:schemeClr val="tx1"/>
                          </a:solidFill>
                          <a:latin typeface="Century Gothic" panose="020B0502020202020204" pitchFamily="34" charset="0"/>
                        </a:rPr>
                        <a:t>Voorzitter en wedstrijdzaken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b="0" dirty="0">
                          <a:solidFill>
                            <a:schemeClr val="tx1"/>
                          </a:solidFill>
                          <a:latin typeface="Century Gothic" panose="020B0502020202020204" pitchFamily="34" charset="0"/>
                        </a:rPr>
                        <a:t>Nicole </a:t>
                      </a:r>
                      <a:r>
                        <a:rPr lang="nl-NL" b="0" dirty="0" err="1">
                          <a:solidFill>
                            <a:schemeClr val="tx1"/>
                          </a:solidFill>
                          <a:latin typeface="Century Gothic" panose="020B0502020202020204" pitchFamily="34" charset="0"/>
                        </a:rPr>
                        <a:t>Smedts</a:t>
                      </a:r>
                      <a:endParaRPr lang="nl-NL"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b="0" dirty="0" err="1">
                          <a:solidFill>
                            <a:schemeClr val="tx1"/>
                          </a:solidFill>
                          <a:latin typeface="Century Gothic" panose="020B0502020202020204" pitchFamily="34" charset="0"/>
                          <a:hlinkClick r:id="rId2"/>
                        </a:rPr>
                        <a:t>voorzitter.tctdlimburg</a:t>
                      </a:r>
                      <a:r>
                        <a:rPr lang="nl-NL" b="0" dirty="0">
                          <a:solidFill>
                            <a:schemeClr val="tx1"/>
                          </a:solidFill>
                          <a:latin typeface="Century Gothic" panose="020B0502020202020204" pitchFamily="34" charset="0"/>
                          <a:hlinkClick r:id="rId2"/>
                        </a:rPr>
                        <a:t>@</a:t>
                      </a:r>
                      <a:r>
                        <a:rPr lang="nl-NL" b="0" dirty="0" err="1">
                          <a:solidFill>
                            <a:schemeClr val="tx1"/>
                          </a:solidFill>
                          <a:latin typeface="Century Gothic" panose="020B0502020202020204" pitchFamily="34" charset="0"/>
                          <a:hlinkClick r:id="rId2"/>
                        </a:rPr>
                        <a:t>outlook.com</a:t>
                      </a:r>
                      <a:r>
                        <a:rPr lang="nl-NL" b="0" dirty="0">
                          <a:solidFill>
                            <a:schemeClr val="tx1"/>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nl-NL" b="0" dirty="0">
                          <a:solidFill>
                            <a:schemeClr val="tx1"/>
                          </a:solidFill>
                          <a:latin typeface="Century Gothic" panose="020B0502020202020204" pitchFamily="34" charset="0"/>
                        </a:rPr>
                        <a:t>Wedstrijdleiding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b="0" dirty="0">
                          <a:solidFill>
                            <a:schemeClr val="tx1"/>
                          </a:solidFill>
                          <a:latin typeface="Century Gothic" panose="020B0502020202020204" pitchFamily="34" charset="0"/>
                        </a:rPr>
                        <a:t>Maarten Bos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b="0"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nl-NL" b="0" dirty="0">
                          <a:solidFill>
                            <a:schemeClr val="tx1"/>
                          </a:solidFill>
                          <a:latin typeface="Century Gothic" panose="020B0502020202020204" pitchFamily="34" charset="0"/>
                        </a:rPr>
                        <a:t>Secretariaat en wedstrijdzaken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b="0" dirty="0">
                          <a:solidFill>
                            <a:schemeClr val="tx1"/>
                          </a:solidFill>
                          <a:latin typeface="Century Gothic" panose="020B0502020202020204" pitchFamily="34" charset="0"/>
                        </a:rPr>
                        <a:t>Nikki </a:t>
                      </a:r>
                      <a:r>
                        <a:rPr lang="nl-NL" b="0" dirty="0" err="1">
                          <a:solidFill>
                            <a:schemeClr val="tx1"/>
                          </a:solidFill>
                          <a:latin typeface="Century Gothic" panose="020B0502020202020204" pitchFamily="34" charset="0"/>
                        </a:rPr>
                        <a:t>Maessen</a:t>
                      </a:r>
                      <a:r>
                        <a:rPr lang="nl-NL" b="0" dirty="0">
                          <a:solidFill>
                            <a:schemeClr val="tx1"/>
                          </a:solidFill>
                          <a:latin typeface="Century Gothic" panose="020B0502020202020204" pitchFamily="34" charset="0"/>
                        </a:rPr>
                        <a:t> </a:t>
                      </a:r>
                    </a:p>
                    <a:p>
                      <a:r>
                        <a:rPr lang="nl-NL" b="0" dirty="0">
                          <a:solidFill>
                            <a:schemeClr val="tx1"/>
                          </a:solidFill>
                          <a:latin typeface="Century Gothic" panose="020B0502020202020204" pitchFamily="34" charset="0"/>
                        </a:rPr>
                        <a:t>Clarissa </a:t>
                      </a:r>
                      <a:r>
                        <a:rPr lang="nl-NL" b="0" dirty="0" err="1">
                          <a:solidFill>
                            <a:schemeClr val="tx1"/>
                          </a:solidFill>
                          <a:latin typeface="Century Gothic" panose="020B0502020202020204" pitchFamily="34" charset="0"/>
                        </a:rPr>
                        <a:t>Sewbaransingh</a:t>
                      </a:r>
                      <a:endParaRPr lang="nl-NL"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b="0" dirty="0" err="1">
                          <a:solidFill>
                            <a:schemeClr val="tx1"/>
                          </a:solidFill>
                          <a:latin typeface="Century Gothic" panose="020B0502020202020204" pitchFamily="34" charset="0"/>
                          <a:hlinkClick r:id="rId3"/>
                        </a:rPr>
                        <a:t>secretariaat.tctdlimburg</a:t>
                      </a:r>
                      <a:r>
                        <a:rPr lang="nl-NL" b="0" dirty="0">
                          <a:solidFill>
                            <a:schemeClr val="tx1"/>
                          </a:solidFill>
                          <a:latin typeface="Century Gothic" panose="020B0502020202020204" pitchFamily="34" charset="0"/>
                          <a:hlinkClick r:id="rId3"/>
                        </a:rPr>
                        <a:t>@</a:t>
                      </a:r>
                      <a:r>
                        <a:rPr lang="nl-NL" b="0" dirty="0" err="1">
                          <a:solidFill>
                            <a:schemeClr val="tx1"/>
                          </a:solidFill>
                          <a:latin typeface="Century Gothic" panose="020B0502020202020204" pitchFamily="34" charset="0"/>
                          <a:hlinkClick r:id="rId3"/>
                        </a:rPr>
                        <a:t>outlook.com</a:t>
                      </a:r>
                      <a:r>
                        <a:rPr lang="nl-NL" b="0" dirty="0">
                          <a:solidFill>
                            <a:schemeClr val="tx1"/>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nl-NL" b="0" dirty="0">
                          <a:solidFill>
                            <a:schemeClr val="tx1"/>
                          </a:solidFill>
                          <a:latin typeface="Century Gothic" panose="020B0502020202020204" pitchFamily="34" charset="0"/>
                        </a:rPr>
                        <a:t>Tijdelijke ondersteuning secretariaat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b="0" dirty="0">
                          <a:solidFill>
                            <a:schemeClr val="tx1"/>
                          </a:solidFill>
                          <a:latin typeface="Century Gothic" panose="020B0502020202020204" pitchFamily="34" charset="0"/>
                        </a:rPr>
                        <a:t>Anouk </a:t>
                      </a:r>
                      <a:r>
                        <a:rPr lang="nl-NL" b="0" dirty="0" err="1">
                          <a:solidFill>
                            <a:schemeClr val="tx1"/>
                          </a:solidFill>
                          <a:latin typeface="Century Gothic" panose="020B0502020202020204" pitchFamily="34" charset="0"/>
                        </a:rPr>
                        <a:t>Ottenheijm</a:t>
                      </a:r>
                      <a:endParaRPr lang="nl-NL" b="0" dirty="0">
                        <a:solidFill>
                          <a:schemeClr val="tx1"/>
                        </a:solidFill>
                        <a:latin typeface="Century Gothic" panose="020B0502020202020204" pitchFamily="34" charset="0"/>
                      </a:endParaRPr>
                    </a:p>
                    <a:p>
                      <a:r>
                        <a:rPr lang="nl-NL" b="0" dirty="0">
                          <a:solidFill>
                            <a:schemeClr val="tx1"/>
                          </a:solidFill>
                          <a:latin typeface="Century Gothic" panose="020B0502020202020204" pitchFamily="34" charset="0"/>
                        </a:rPr>
                        <a:t>VACATURE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b="0" dirty="0">
                          <a:solidFill>
                            <a:schemeClr val="tx1"/>
                          </a:solidFill>
                          <a:latin typeface="Century Gothic" panose="020B0502020202020204" pitchFamily="34" charset="0"/>
                        </a:rPr>
                        <a:t>(Medailles)</a:t>
                      </a:r>
                    </a:p>
                    <a:p>
                      <a:r>
                        <a:rPr lang="nl-NL" b="0" dirty="0">
                          <a:solidFill>
                            <a:schemeClr val="tx1"/>
                          </a:solidFill>
                          <a:latin typeface="Century Gothic" panose="020B0502020202020204" pitchFamily="34" charset="0"/>
                        </a:rPr>
                        <a:t>(contact en bestanden organiserende verenigingen)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590321"/>
                  </a:ext>
                </a:extLst>
              </a:tr>
              <a:tr h="370840">
                <a:tc>
                  <a:txBody>
                    <a:bodyPr/>
                    <a:lstStyle/>
                    <a:p>
                      <a:r>
                        <a:rPr lang="nl-NL" b="0" dirty="0">
                          <a:solidFill>
                            <a:schemeClr val="tx1"/>
                          </a:solidFill>
                          <a:latin typeface="Century Gothic" panose="020B0502020202020204" pitchFamily="34" charset="0"/>
                        </a:rPr>
                        <a:t>Juryzaken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b="0" dirty="0">
                          <a:solidFill>
                            <a:schemeClr val="tx1"/>
                          </a:solidFill>
                          <a:latin typeface="Century Gothic" panose="020B0502020202020204" pitchFamily="34" charset="0"/>
                        </a:rPr>
                        <a:t>Gaby</a:t>
                      </a:r>
                      <a:r>
                        <a:rPr lang="nl-NL" b="0" baseline="0" dirty="0">
                          <a:solidFill>
                            <a:schemeClr val="tx1"/>
                          </a:solidFill>
                          <a:latin typeface="Century Gothic" panose="020B0502020202020204" pitchFamily="34" charset="0"/>
                        </a:rPr>
                        <a:t> Peeters</a:t>
                      </a:r>
                      <a:endParaRPr lang="nl-NL"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b="0" dirty="0" err="1">
                          <a:solidFill>
                            <a:schemeClr val="tx1"/>
                          </a:solidFill>
                          <a:latin typeface="Century Gothic" panose="020B0502020202020204" pitchFamily="34" charset="0"/>
                          <a:hlinkClick r:id="rId4"/>
                        </a:rPr>
                        <a:t>juryzakenlimburg</a:t>
                      </a:r>
                      <a:r>
                        <a:rPr lang="nl-NL" b="0" dirty="0">
                          <a:solidFill>
                            <a:schemeClr val="tx1"/>
                          </a:solidFill>
                          <a:latin typeface="Century Gothic" panose="020B0502020202020204" pitchFamily="34" charset="0"/>
                          <a:hlinkClick r:id="rId4"/>
                        </a:rPr>
                        <a:t>@</a:t>
                      </a:r>
                      <a:r>
                        <a:rPr lang="nl-NL" b="0" dirty="0" err="1">
                          <a:solidFill>
                            <a:schemeClr val="tx1"/>
                          </a:solidFill>
                          <a:latin typeface="Century Gothic" panose="020B0502020202020204" pitchFamily="34" charset="0"/>
                          <a:hlinkClick r:id="rId4"/>
                        </a:rPr>
                        <a:t>hotmail.com</a:t>
                      </a:r>
                      <a:r>
                        <a:rPr lang="nl-NL" b="0" dirty="0">
                          <a:solidFill>
                            <a:schemeClr val="tx1"/>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nl-NL" b="0" dirty="0">
                          <a:solidFill>
                            <a:schemeClr val="tx1"/>
                          </a:solidFill>
                          <a:latin typeface="Century Gothic" panose="020B0502020202020204" pitchFamily="34" charset="0"/>
                        </a:rPr>
                        <a:t>Telcommissie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b="0" dirty="0">
                          <a:solidFill>
                            <a:schemeClr val="tx1"/>
                          </a:solidFill>
                          <a:latin typeface="Century Gothic" panose="020B0502020202020204" pitchFamily="34" charset="0"/>
                        </a:rPr>
                        <a:t>Peter Paul Hommes</a:t>
                      </a:r>
                    </a:p>
                    <a:p>
                      <a:r>
                        <a:rPr lang="nl-NL" b="0" dirty="0" err="1">
                          <a:solidFill>
                            <a:schemeClr val="tx1"/>
                          </a:solidFill>
                          <a:latin typeface="Century Gothic" panose="020B0502020202020204" pitchFamily="34" charset="0"/>
                        </a:rPr>
                        <a:t>Seneddy</a:t>
                      </a:r>
                      <a:r>
                        <a:rPr lang="nl-NL" b="0" dirty="0">
                          <a:solidFill>
                            <a:schemeClr val="tx1"/>
                          </a:solidFill>
                          <a:latin typeface="Century Gothic" panose="020B0502020202020204" pitchFamily="34" charset="0"/>
                        </a:rPr>
                        <a:t> </a:t>
                      </a:r>
                      <a:r>
                        <a:rPr lang="nl-NL" b="0" dirty="0" err="1">
                          <a:solidFill>
                            <a:schemeClr val="tx1"/>
                          </a:solidFill>
                          <a:latin typeface="Century Gothic" panose="020B0502020202020204" pitchFamily="34" charset="0"/>
                        </a:rPr>
                        <a:t>Fritschy</a:t>
                      </a:r>
                      <a:endParaRPr lang="nl-NL"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tLang="nl-NL" dirty="0">
                          <a:solidFill>
                            <a:srgbClr val="FFC000"/>
                          </a:solidFill>
                          <a:latin typeface="Century Gothic" panose="020B0502020202020204" pitchFamily="34" charset="0"/>
                          <a:cs typeface="Arial" panose="020B0604020202020204" pitchFamily="34" charset="0"/>
                          <a:hlinkClick r:id="rId5"/>
                        </a:rPr>
                        <a:t>muziek.tctdlimburg@outlook.com </a:t>
                      </a:r>
                      <a:endParaRPr lang="nl-NL"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1311128"/>
          </a:xfrm>
        </p:spPr>
        <p:txBody>
          <a:bodyPr/>
          <a:lstStyle/>
          <a:p>
            <a:r>
              <a:rPr lang="nl-NL" dirty="0"/>
              <a:t>Samenstelling TCTD Limburg</a:t>
            </a:r>
            <a:br>
              <a:rPr lang="nl-NL" dirty="0"/>
            </a:br>
            <a:endParaRPr lang="nl-NL" dirty="0"/>
          </a:p>
        </p:txBody>
      </p:sp>
      <p:sp>
        <p:nvSpPr>
          <p:cNvPr id="6" name="Tijdelijke aanduiding voor inhoud 2"/>
          <p:cNvSpPr>
            <a:spLocks noGrp="1"/>
          </p:cNvSpPr>
          <p:nvPr>
            <p:ph sz="quarter" idx="10"/>
          </p:nvPr>
        </p:nvSpPr>
        <p:spPr>
          <a:xfrm>
            <a:off x="838200" y="1612665"/>
            <a:ext cx="10125269" cy="6018058"/>
          </a:xfrm>
        </p:spPr>
        <p:txBody>
          <a:bodyPr lIns="91440" tIns="45720" rIns="91440" bIns="45720" anchor="t">
            <a:spAutoFit/>
          </a:bodyPr>
          <a:lstStyle/>
          <a:p>
            <a:r>
              <a:rPr lang="nl-NL" sz="1700" dirty="0"/>
              <a:t>Gezocht: </a:t>
            </a:r>
            <a:r>
              <a:rPr lang="nl-NL" sz="1700" b="1" dirty="0"/>
              <a:t>aanvulling secretariaat</a:t>
            </a:r>
            <a:r>
              <a:rPr lang="nl-NL" sz="1700" dirty="0"/>
              <a:t> voor tijdens het zwangerschapsverlof van </a:t>
            </a:r>
            <a:r>
              <a:rPr lang="nl-NL" sz="1700" dirty="0" err="1"/>
              <a:t>Clarissa</a:t>
            </a:r>
            <a:r>
              <a:rPr lang="nl-NL" sz="1700" dirty="0"/>
              <a:t>!</a:t>
            </a:r>
          </a:p>
          <a:p>
            <a:endParaRPr lang="nl-NL" sz="1700" dirty="0"/>
          </a:p>
          <a:p>
            <a:r>
              <a:rPr lang="nl-NL" sz="1700" dirty="0"/>
              <a:t>Wat moet je kunnen: Communiceren</a:t>
            </a:r>
          </a:p>
          <a:p>
            <a:endParaRPr lang="nl-NL" sz="1700" dirty="0"/>
          </a:p>
          <a:p>
            <a:r>
              <a:rPr lang="nl-NL" sz="1700" dirty="0"/>
              <a:t>Wat houdt de functie in:</a:t>
            </a:r>
          </a:p>
          <a:p>
            <a:pPr marL="285750" indent="-285750">
              <a:buFontTx/>
              <a:buChar char="-"/>
            </a:pPr>
            <a:r>
              <a:rPr lang="nl-NL" sz="1700" dirty="0"/>
              <a:t>Samen met </a:t>
            </a:r>
            <a:r>
              <a:rPr lang="nl-NL" sz="1700" dirty="0" err="1"/>
              <a:t>Clarissa</a:t>
            </a:r>
            <a:r>
              <a:rPr lang="nl-NL" sz="1700" dirty="0"/>
              <a:t> uiterlijk september kijken naar het draaiboek en indien nodig hier de organiserende verenigingen uitleg over geven online. (1 avondje)</a:t>
            </a:r>
          </a:p>
          <a:p>
            <a:pPr marL="285750" indent="-285750">
              <a:buFontTx/>
              <a:buChar char="-"/>
            </a:pPr>
            <a:r>
              <a:rPr lang="nl-NL" sz="1700" dirty="0"/>
              <a:t>Gedurende het seizoen contact houden met de organiserende verenigingen, dus mail in de gaten houden en eventueel via app (als je dat zelf fijn vind) korte vragen beantwoorden tussendoor. </a:t>
            </a:r>
          </a:p>
          <a:p>
            <a:pPr marL="285750" indent="-285750">
              <a:buFontTx/>
              <a:buChar char="-"/>
            </a:pPr>
            <a:r>
              <a:rPr lang="nl-NL" sz="1700" dirty="0">
                <a:latin typeface="Century Gothic"/>
              </a:rPr>
              <a:t>Ruim voor de wedstrijdweekenden a.d.h.v. sjablonen, maken van enkele lijsten voor de verenigingen, zoals waar en hoelang klokken, wat qua toestellen ombouwen etc. Van alle voorwedstrijden kunnen in oktober al gemaakt worden. Per weekend ongeveer 1 tot 2 uurtjes werk.</a:t>
            </a:r>
          </a:p>
          <a:p>
            <a:pPr marL="285750" indent="-285750">
              <a:buFontTx/>
              <a:buChar char="-"/>
            </a:pPr>
            <a:r>
              <a:rPr lang="nl-NL" sz="1700" dirty="0"/>
              <a:t>Dit alles met ondersteuning van Nikki op alle mailtjes en de rest van de commissie tussendoor</a:t>
            </a:r>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21848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978729"/>
          </a:xfrm>
        </p:spPr>
        <p:txBody>
          <a:bodyPr/>
          <a:lstStyle/>
          <a:p>
            <a:r>
              <a:rPr lang="nl-NL" dirty="0"/>
              <a:t>Seizoen 2023-2024</a:t>
            </a:r>
            <a:br>
              <a:rPr lang="nl-NL" dirty="0"/>
            </a:br>
            <a:r>
              <a:rPr lang="nl-NL" sz="2000" dirty="0"/>
              <a:t>Inschrijven</a:t>
            </a:r>
            <a:endParaRPr lang="nl-NL" dirty="0"/>
          </a:p>
        </p:txBody>
      </p:sp>
      <p:sp>
        <p:nvSpPr>
          <p:cNvPr id="3" name="Tijdelijke aanduiding voor inhoud 2"/>
          <p:cNvSpPr>
            <a:spLocks noGrp="1"/>
          </p:cNvSpPr>
          <p:nvPr>
            <p:ph sz="quarter" idx="10"/>
          </p:nvPr>
        </p:nvSpPr>
        <p:spPr>
          <a:xfrm>
            <a:off x="828964" y="1842170"/>
            <a:ext cx="10515600" cy="4132413"/>
          </a:xfrm>
        </p:spPr>
        <p:txBody>
          <a:bodyPr/>
          <a:lstStyle/>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Alle inschrijvingen via het KNGU loket vóór 30 september met een geldige trainers licentie.</a:t>
            </a:r>
          </a:p>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Turnsters die enkel landelijke wedstrijden turnen dienen zich alleen landelijk in te schrijven.</a:t>
            </a:r>
          </a:p>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Bovenbouw: supplement </a:t>
            </a:r>
            <a:r>
              <a:rPr lang="nl-NL" altLang="nl-NL" b="1" dirty="0">
                <a:solidFill>
                  <a:srgbClr val="000000"/>
                </a:solidFill>
              </a:rPr>
              <a:t>A t/m D </a:t>
            </a:r>
            <a:r>
              <a:rPr lang="nl-NL" altLang="nl-NL" dirty="0">
                <a:solidFill>
                  <a:srgbClr val="000000"/>
                </a:solidFill>
              </a:rPr>
              <a:t>schrijven zich apart in voor teamwedstrijden en individuele wedstrijden. </a:t>
            </a:r>
          </a:p>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Bij een inschrijving van een samengesteld team, dienen beide verenigingen apart in te schrijven. Beide verenigingen dienen dezelfde teamnaam op te geven. </a:t>
            </a:r>
            <a:br>
              <a:rPr lang="nl-NL" altLang="nl-NL" dirty="0">
                <a:solidFill>
                  <a:srgbClr val="000000"/>
                </a:solidFill>
              </a:rPr>
            </a:br>
            <a:r>
              <a:rPr lang="nl-NL" altLang="nl-NL" dirty="0">
                <a:solidFill>
                  <a:srgbClr val="000000"/>
                </a:solidFill>
              </a:rPr>
              <a:t>Bij opmerkingen graag duidelijk vermelden met welke vereniging je een team vormt. </a:t>
            </a:r>
          </a:p>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Wedstrijdpaspoorten bestaan niet meer, je kunt alleen turnsters inschrijven die in het loket het vinkje “neemt deel aan wedstrijden” aan hebben staan. Dit geldt voor alle niveaus.   </a:t>
            </a:r>
          </a:p>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Bij inschrijving is het aanmelden van een jurylid verplicht.</a:t>
            </a:r>
          </a:p>
          <a:p>
            <a:pPr marL="342900" indent="-342900">
              <a:lnSpc>
                <a:spcPct val="100000"/>
              </a:lnSpc>
              <a:spcBef>
                <a:spcPts val="750"/>
              </a:spcBef>
              <a:buClr>
                <a:srgbClr val="000000"/>
              </a:buClr>
              <a:buSzPct val="100000"/>
              <a:buFont typeface="Arial" panose="020B0604020202020204" pitchFamily="34" charset="0"/>
              <a:buChar char="•"/>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r>
              <a:rPr lang="nl-NL" altLang="nl-NL" dirty="0">
                <a:solidFill>
                  <a:srgbClr val="000000"/>
                </a:solidFill>
              </a:rPr>
              <a:t>Alle eerste wedstrijden worden afgevinkt eind oktober.</a:t>
            </a:r>
            <a:endParaRPr lang="nl-NL" altLang="nl-NL" dirty="0">
              <a:solidFill>
                <a:srgbClr val="000000"/>
              </a:solidFill>
              <a:latin typeface="Calibri" panose="020F0502020204030204" pitchFamily="34" charset="0"/>
            </a:endParaRPr>
          </a:p>
          <a:p>
            <a:endParaRPr lang="nl-N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Promotie en degradatieregeling</a:t>
            </a:r>
          </a:p>
        </p:txBody>
      </p:sp>
      <p:sp>
        <p:nvSpPr>
          <p:cNvPr id="3" name="Tijdelijke aanduiding voor inhoud 2"/>
          <p:cNvSpPr>
            <a:spLocks noGrp="1"/>
          </p:cNvSpPr>
          <p:nvPr>
            <p:ph sz="quarter" idx="10"/>
          </p:nvPr>
        </p:nvSpPr>
        <p:spPr>
          <a:xfrm>
            <a:off x="838200" y="1795991"/>
            <a:ext cx="10515600" cy="1929759"/>
          </a:xfrm>
        </p:spPr>
        <p:txBody>
          <a:bodyPr/>
          <a:lstStyle/>
          <a:p>
            <a:pPr marL="342900" indent="-342900">
              <a:lnSpc>
                <a:spcPct val="100000"/>
              </a:lnSpc>
              <a:buFont typeface="Arial" panose="020B0604020202020204" pitchFamily="34" charset="0"/>
              <a:buChar char="•"/>
            </a:pPr>
            <a:r>
              <a:rPr lang="nl-NL" altLang="nl-NL" dirty="0"/>
              <a:t>De promotie- degradatie regeling staat online en voorgenomen is om hier niets aan te wijzigen komend seizoen. Bovenbouw turnsters die tijdens de hoogst haalbare finale of bij de </a:t>
            </a:r>
            <a:r>
              <a:rPr lang="nl-NL" altLang="nl-NL" dirty="0" err="1"/>
              <a:t>seizoenskampioen</a:t>
            </a:r>
            <a:r>
              <a:rPr lang="nl-NL" altLang="nl-NL" dirty="0"/>
              <a:t> op plaats 1, 2 of 3 is geëindigd, dienen minimaal 1 supplement hoger uit te komen dan afgelopen jaar.</a:t>
            </a:r>
          </a:p>
          <a:p>
            <a:pPr marL="342900" indent="-342900">
              <a:lnSpc>
                <a:spcPct val="100000"/>
              </a:lnSpc>
              <a:buFont typeface="Arial" panose="020B0604020202020204" pitchFamily="34" charset="0"/>
              <a:buChar char="•"/>
            </a:pPr>
            <a:r>
              <a:rPr lang="nl-NL" altLang="nl-NL" dirty="0"/>
              <a:t>Inschrijven waar je denkt dat je turnster thuis hoort.</a:t>
            </a:r>
          </a:p>
          <a:p>
            <a:pPr>
              <a:lnSpc>
                <a:spcPct val="80000"/>
              </a:lnSpc>
              <a:spcBef>
                <a:spcPts val="750"/>
              </a:spcBef>
              <a:buClr>
                <a:srgbClr val="000000"/>
              </a:buClr>
              <a:buSzPct val="100000"/>
              <a:tabLst>
                <a:tab pos="512445" algn="l"/>
                <a:tab pos="1198245" algn="l"/>
                <a:tab pos="1884045" algn="l"/>
                <a:tab pos="2569845" algn="l"/>
                <a:tab pos="3255645" algn="l"/>
                <a:tab pos="3941445" algn="l"/>
                <a:tab pos="4627245" algn="l"/>
                <a:tab pos="5313045" algn="l"/>
                <a:tab pos="5998845" algn="l"/>
                <a:tab pos="6684645" algn="l"/>
                <a:tab pos="7370445" algn="l"/>
                <a:tab pos="8056245" algn="l"/>
                <a:tab pos="8742045" algn="l"/>
                <a:tab pos="9427845" algn="l"/>
                <a:tab pos="10113645" algn="l"/>
              </a:tabLst>
            </a:pPr>
            <a:endParaRPr lang="nl-N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Onderbouw</a:t>
            </a:r>
          </a:p>
        </p:txBody>
      </p:sp>
      <p:sp>
        <p:nvSpPr>
          <p:cNvPr id="3" name="Tijdelijke aanduiding voor inhoud 2"/>
          <p:cNvSpPr>
            <a:spLocks noGrp="1"/>
          </p:cNvSpPr>
          <p:nvPr>
            <p:ph sz="quarter" idx="10"/>
          </p:nvPr>
        </p:nvSpPr>
        <p:spPr>
          <a:xfrm>
            <a:off x="838200" y="1795991"/>
            <a:ext cx="10515600" cy="2395528"/>
          </a:xfrm>
        </p:spPr>
        <p:txBody>
          <a:bodyPr/>
          <a:lstStyle/>
          <a:p>
            <a:pPr marL="342900" indent="-342900">
              <a:lnSpc>
                <a:spcPct val="100000"/>
              </a:lnSpc>
              <a:buFont typeface="Arial" panose="020B0604020202020204" pitchFamily="34" charset="0"/>
              <a:buChar char="•"/>
            </a:pPr>
            <a:r>
              <a:rPr lang="nl-NL" dirty="0"/>
              <a:t>Veel en veelzijdig bewegen op een speelse manier.</a:t>
            </a:r>
          </a:p>
          <a:p>
            <a:pPr marL="342900" indent="-342900">
              <a:lnSpc>
                <a:spcPct val="100000"/>
              </a:lnSpc>
              <a:buFont typeface="Arial" panose="020B0604020202020204" pitchFamily="34" charset="0"/>
              <a:buChar char="•"/>
            </a:pPr>
            <a:r>
              <a:rPr lang="nl-NL" dirty="0"/>
              <a:t>TCTD clustert verenigingen.</a:t>
            </a:r>
          </a:p>
          <a:p>
            <a:pPr marL="342900" indent="-342900">
              <a:lnSpc>
                <a:spcPct val="100000"/>
              </a:lnSpc>
              <a:buFont typeface="Arial" panose="020B0604020202020204" pitchFamily="34" charset="0"/>
              <a:buChar char="•"/>
            </a:pPr>
            <a:r>
              <a:rPr lang="nl-NL" dirty="0"/>
              <a:t>3 meetmomenten  per seizoen.</a:t>
            </a:r>
          </a:p>
          <a:p>
            <a:pPr marL="342900" indent="-342900">
              <a:lnSpc>
                <a:spcPct val="100000"/>
              </a:lnSpc>
              <a:buFont typeface="Arial" panose="020B0604020202020204" pitchFamily="34" charset="0"/>
              <a:buChar char="•"/>
            </a:pPr>
            <a:r>
              <a:rPr lang="nl-NL" dirty="0"/>
              <a:t>Toestellen; sprong, brug, balk, vloer en grote trampoline.</a:t>
            </a:r>
          </a:p>
          <a:p>
            <a:pPr marL="342900" indent="-342900">
              <a:lnSpc>
                <a:spcPct val="100000"/>
              </a:lnSpc>
              <a:buFont typeface="Arial" panose="020B0604020202020204" pitchFamily="34" charset="0"/>
              <a:buChar char="•"/>
            </a:pPr>
            <a:r>
              <a:rPr lang="nl-NL" dirty="0"/>
              <a:t>Inschrijven in september voor meetmoment 1 en 2</a:t>
            </a:r>
          </a:p>
          <a:p>
            <a:pPr marL="342900" indent="-342900">
              <a:lnSpc>
                <a:spcPct val="100000"/>
              </a:lnSpc>
              <a:buFont typeface="Arial" panose="020B0604020202020204" pitchFamily="34" charset="0"/>
              <a:buChar char="•"/>
            </a:pPr>
            <a:r>
              <a:rPr lang="nl-NL" dirty="0"/>
              <a:t>Inschrijven februari voor meetmoment 3 (ook de turnsters die al eerder hebben geturnd)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978729"/>
          </a:xfrm>
        </p:spPr>
        <p:txBody>
          <a:bodyPr/>
          <a:lstStyle/>
          <a:p>
            <a:r>
              <a:rPr lang="nl-NL" dirty="0"/>
              <a:t>Middenbouw </a:t>
            </a:r>
            <a:br>
              <a:rPr lang="nl-NL" dirty="0"/>
            </a:br>
            <a:endParaRPr lang="nl-NL" sz="2000" dirty="0"/>
          </a:p>
        </p:txBody>
      </p:sp>
      <p:sp>
        <p:nvSpPr>
          <p:cNvPr id="3" name="Tijdelijke aanduiding voor inhoud 2"/>
          <p:cNvSpPr>
            <a:spLocks noGrp="1"/>
          </p:cNvSpPr>
          <p:nvPr>
            <p:ph sz="quarter" idx="10"/>
          </p:nvPr>
        </p:nvSpPr>
        <p:spPr>
          <a:xfrm>
            <a:off x="838200" y="1795991"/>
            <a:ext cx="10515600" cy="5373779"/>
          </a:xfrm>
        </p:spPr>
        <p:txBody>
          <a:bodyPr/>
          <a:lstStyle/>
          <a:p>
            <a:pPr marL="342900" indent="-342900">
              <a:lnSpc>
                <a:spcPct val="100000"/>
              </a:lnSpc>
              <a:buFont typeface="Arial" panose="020B0604020202020204" pitchFamily="34" charset="0"/>
              <a:buChar char="•"/>
            </a:pPr>
            <a:r>
              <a:rPr lang="nl-NL" dirty="0"/>
              <a:t>Keuze oefenstof met samenstellingselementen en bonussen.</a:t>
            </a:r>
          </a:p>
          <a:p>
            <a:pPr marL="342900" indent="-342900">
              <a:lnSpc>
                <a:spcPct val="100000"/>
              </a:lnSpc>
              <a:buFont typeface="Arial" panose="020B0604020202020204" pitchFamily="34" charset="0"/>
              <a:buChar char="•"/>
            </a:pPr>
            <a:r>
              <a:rPr lang="nl-NL" dirty="0"/>
              <a:t>Wedstrijdseizoen november t/m april.</a:t>
            </a:r>
          </a:p>
          <a:p>
            <a:pPr marL="342900" indent="-342900">
              <a:lnSpc>
                <a:spcPct val="100000"/>
              </a:lnSpc>
              <a:buFont typeface="Arial" panose="020B0604020202020204" pitchFamily="34" charset="0"/>
              <a:buChar char="•"/>
            </a:pPr>
            <a:r>
              <a:rPr lang="nl-NL" dirty="0"/>
              <a:t>Turnen in teams </a:t>
            </a:r>
            <a:r>
              <a:rPr lang="nl-NL" dirty="0">
                <a:sym typeface="Wingdings" panose="05000000000000000000" pitchFamily="2" charset="2"/>
              </a:rPr>
              <a:t> de beste individuele sporter heeft nog een mogelijkheid op een meerkampwedstrijd.</a:t>
            </a:r>
            <a:endParaRPr lang="nl-NL" dirty="0"/>
          </a:p>
          <a:p>
            <a:pPr marL="342900" indent="-342900">
              <a:lnSpc>
                <a:spcPct val="100000"/>
              </a:lnSpc>
              <a:buFont typeface="Arial" panose="020B0604020202020204" pitchFamily="34" charset="0"/>
              <a:buChar char="•"/>
            </a:pPr>
            <a:r>
              <a:rPr lang="nl-NL" dirty="0"/>
              <a:t>Verenigingen schrijven in als team: per supplement (1 t/m 7). </a:t>
            </a:r>
          </a:p>
          <a:p>
            <a:pPr marL="342900" indent="-342900">
              <a:lnSpc>
                <a:spcPct val="100000"/>
              </a:lnSpc>
              <a:buFont typeface="Arial" panose="020B0604020202020204" pitchFamily="34" charset="0"/>
              <a:buChar char="•"/>
            </a:pPr>
            <a:r>
              <a:rPr lang="nl-NL" dirty="0">
                <a:sym typeface="Wingdings" panose="05000000000000000000" pitchFamily="2" charset="2"/>
              </a:rPr>
              <a:t>Een team bestaat uit min. 4 en max. 6 turnsters.</a:t>
            </a:r>
          </a:p>
          <a:p>
            <a:pPr marL="342900" indent="-342900">
              <a:lnSpc>
                <a:spcPct val="100000"/>
              </a:lnSpc>
              <a:buFont typeface="Arial" panose="020B0604020202020204" pitchFamily="34" charset="0"/>
              <a:buChar char="•"/>
            </a:pPr>
            <a:r>
              <a:rPr lang="nl-NL" dirty="0"/>
              <a:t>Een gecombineerd team inschrijven mag. (dit dien je zelf te regelen, anders worden losse inschrijvingen door TCTD samengevoegd met incomplete teams)</a:t>
            </a:r>
          </a:p>
          <a:p>
            <a:pPr marL="342900" indent="-342900">
              <a:lnSpc>
                <a:spcPct val="100000"/>
              </a:lnSpc>
              <a:buFont typeface="Arial" panose="020B0604020202020204" pitchFamily="34" charset="0"/>
              <a:buChar char="•"/>
            </a:pPr>
            <a:r>
              <a:rPr lang="nl-NL" dirty="0"/>
              <a:t>Bij te weinig turnsters stelt TCTD een team samen. </a:t>
            </a:r>
          </a:p>
          <a:p>
            <a:pPr marL="342900" indent="-342900">
              <a:lnSpc>
                <a:spcPct val="100000"/>
              </a:lnSpc>
              <a:buFont typeface="Arial" panose="020B0604020202020204" pitchFamily="34" charset="0"/>
              <a:buChar char="•"/>
            </a:pPr>
            <a:r>
              <a:rPr lang="nl-NL" dirty="0"/>
              <a:t>Bij de MB is sprake van een winnaar van de groep. </a:t>
            </a:r>
            <a:br>
              <a:rPr lang="nl-NL" dirty="0"/>
            </a:br>
            <a:r>
              <a:rPr lang="nl-NL" dirty="0"/>
              <a:t>Bij meerdere groepen / poules zijn er dus ook meerdere winnaars.</a:t>
            </a:r>
          </a:p>
          <a:p>
            <a:pPr marL="342900" indent="-342900">
              <a:lnSpc>
                <a:spcPct val="100000"/>
              </a:lnSpc>
              <a:buFont typeface="Arial" panose="020B0604020202020204" pitchFamily="34" charset="0"/>
              <a:buChar char="•"/>
            </a:pPr>
            <a:r>
              <a:rPr lang="nl-NL" dirty="0"/>
              <a:t>Doorstroming naar individuele wedstrijd op basis van ranking. Hierbij geldt </a:t>
            </a:r>
            <a:br>
              <a:rPr lang="nl-NL" dirty="0"/>
            </a:br>
            <a:r>
              <a:rPr lang="nl-NL" dirty="0"/>
              <a:t>de hoogste ranking behaald op één van de wedstrijden voor doorstroming </a:t>
            </a:r>
            <a:br>
              <a:rPr lang="nl-NL" dirty="0"/>
            </a:br>
            <a:r>
              <a:rPr lang="nl-NL" dirty="0"/>
              <a:t>naar de individuele wedstrijd.</a:t>
            </a:r>
          </a:p>
          <a:p>
            <a:endParaRPr lang="nl-NL"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701731"/>
          </a:xfrm>
        </p:spPr>
        <p:txBody>
          <a:bodyPr/>
          <a:lstStyle/>
          <a:p>
            <a:r>
              <a:rPr lang="nl-NL" dirty="0"/>
              <a:t>Bovenbouw</a:t>
            </a:r>
          </a:p>
        </p:txBody>
      </p:sp>
      <p:sp>
        <p:nvSpPr>
          <p:cNvPr id="3" name="Tijdelijke aanduiding voor inhoud 2"/>
          <p:cNvSpPr>
            <a:spLocks noGrp="1"/>
          </p:cNvSpPr>
          <p:nvPr>
            <p:ph sz="quarter" idx="10"/>
          </p:nvPr>
        </p:nvSpPr>
        <p:spPr>
          <a:xfrm>
            <a:off x="838200" y="1553385"/>
            <a:ext cx="10515600" cy="5394297"/>
          </a:xfrm>
        </p:spPr>
        <p:txBody>
          <a:bodyPr/>
          <a:lstStyle/>
          <a:p>
            <a:pPr marL="342900" indent="-342900">
              <a:lnSpc>
                <a:spcPct val="100000"/>
              </a:lnSpc>
              <a:buFont typeface="Arial" panose="020B0604020202020204" pitchFamily="34" charset="0"/>
              <a:buChar char="•"/>
            </a:pPr>
            <a:r>
              <a:rPr lang="nl-NL" dirty="0"/>
              <a:t>Jeugd categorie: springt met </a:t>
            </a:r>
            <a:r>
              <a:rPr lang="nl-NL" dirty="0" err="1"/>
              <a:t>plankoline</a:t>
            </a:r>
            <a:r>
              <a:rPr lang="nl-NL" dirty="0"/>
              <a:t> (uitzondering voor langere of zwaardere turnsters   </a:t>
            </a:r>
            <a:br>
              <a:rPr lang="nl-NL" dirty="0"/>
            </a:br>
            <a:r>
              <a:rPr lang="nl-NL" dirty="0"/>
              <a:t> </a:t>
            </a:r>
            <a:r>
              <a:rPr lang="nl-NL" dirty="0">
                <a:sym typeface="Wingdings" panose="05000000000000000000" pitchFamily="2" charset="2"/>
              </a:rPr>
              <a:t> vooraf melden bij wedstrijdleiding).</a:t>
            </a:r>
          </a:p>
          <a:p>
            <a:pPr marL="342900" indent="-342900">
              <a:lnSpc>
                <a:spcPct val="100000"/>
              </a:lnSpc>
              <a:buFont typeface="Arial" panose="020B0604020202020204" pitchFamily="34" charset="0"/>
              <a:buChar char="•"/>
            </a:pPr>
            <a:r>
              <a:rPr lang="nl-NL" dirty="0">
                <a:sym typeface="Wingdings" panose="05000000000000000000" pitchFamily="2" charset="2"/>
              </a:rPr>
              <a:t>Vooral turnen in teams.</a:t>
            </a:r>
          </a:p>
          <a:p>
            <a:pPr marL="342900" indent="-342900">
              <a:lnSpc>
                <a:spcPct val="100000"/>
              </a:lnSpc>
              <a:buFont typeface="Arial" panose="020B0604020202020204" pitchFamily="34" charset="0"/>
              <a:buChar char="•"/>
            </a:pPr>
            <a:r>
              <a:rPr lang="nl-NL" dirty="0">
                <a:sym typeface="Wingdings" panose="05000000000000000000" pitchFamily="2" charset="2"/>
              </a:rPr>
              <a:t>Een team bestaat uit min. 4 en max. 6 turnsters. </a:t>
            </a:r>
            <a:r>
              <a:rPr lang="nl-NL" dirty="0">
                <a:solidFill>
                  <a:srgbClr val="FF0000"/>
                </a:solidFill>
                <a:sym typeface="Wingdings" panose="05000000000000000000" pitchFamily="2" charset="2"/>
              </a:rPr>
              <a:t>Bij ABCD mag tot maximaal 10, waarbij je voor de wedstrijd dient aan te geven welke 6 gaan turnen. </a:t>
            </a:r>
          </a:p>
          <a:p>
            <a:pPr marL="342900" indent="-342900">
              <a:lnSpc>
                <a:spcPct val="100000"/>
              </a:lnSpc>
              <a:buFont typeface="Arial" panose="020B0604020202020204" pitchFamily="34" charset="0"/>
              <a:buChar char="•"/>
            </a:pPr>
            <a:r>
              <a:rPr lang="nl-NL" dirty="0" err="1">
                <a:sym typeface="Wingdings" panose="05000000000000000000" pitchFamily="2" charset="2"/>
              </a:rPr>
              <a:t>sup</a:t>
            </a:r>
            <a:r>
              <a:rPr lang="nl-NL" dirty="0">
                <a:sym typeface="Wingdings" panose="05000000000000000000" pitchFamily="2" charset="2"/>
              </a:rPr>
              <a:t> </a:t>
            </a:r>
            <a:r>
              <a:rPr lang="nl-NL" b="1" dirty="0">
                <a:sym typeface="Wingdings" panose="05000000000000000000" pitchFamily="2" charset="2"/>
              </a:rPr>
              <a:t>A t/m D</a:t>
            </a:r>
            <a:r>
              <a:rPr lang="nl-NL" dirty="0">
                <a:sym typeface="Wingdings" panose="05000000000000000000" pitchFamily="2" charset="2"/>
              </a:rPr>
              <a:t>: teams dienen door de verenigingen samengesteld te worden. Je mag een gecombineerd team inschrijven. </a:t>
            </a:r>
            <a:br>
              <a:rPr lang="nl-NL" dirty="0">
                <a:sym typeface="Wingdings" panose="05000000000000000000" pitchFamily="2" charset="2"/>
              </a:rPr>
            </a:br>
            <a:r>
              <a:rPr lang="nl-NL" dirty="0">
                <a:sym typeface="Wingdings" panose="05000000000000000000" pitchFamily="2" charset="2"/>
              </a:rPr>
              <a:t>Sup </a:t>
            </a:r>
            <a:r>
              <a:rPr lang="nl-NL" b="1" dirty="0">
                <a:sym typeface="Wingdings" panose="05000000000000000000" pitchFamily="2" charset="2"/>
              </a:rPr>
              <a:t>E t/m H</a:t>
            </a:r>
            <a:r>
              <a:rPr lang="nl-NL" dirty="0">
                <a:sym typeface="Wingdings" panose="05000000000000000000" pitchFamily="2" charset="2"/>
              </a:rPr>
              <a:t>: </a:t>
            </a:r>
            <a:r>
              <a:rPr lang="nl-NL" dirty="0"/>
              <a:t>Een gecombineerd team inschrijven mag. (dit dien je zelf te regelen, anders worden losse inschrijvingen door TCTD samengevoegd als team)</a:t>
            </a:r>
            <a:endParaRPr lang="nl-NL" dirty="0">
              <a:sym typeface="Wingdings" panose="05000000000000000000" pitchFamily="2" charset="2"/>
            </a:endParaRPr>
          </a:p>
          <a:p>
            <a:pPr marL="342900" indent="-342900">
              <a:lnSpc>
                <a:spcPct val="100000"/>
              </a:lnSpc>
              <a:buFont typeface="Arial" panose="020B0604020202020204" pitchFamily="34" charset="0"/>
              <a:buChar char="•"/>
            </a:pPr>
            <a:r>
              <a:rPr lang="nl-NL" dirty="0">
                <a:sym typeface="Wingdings" panose="05000000000000000000" pitchFamily="2" charset="2"/>
              </a:rPr>
              <a:t>Wedstrijdsysteem</a:t>
            </a:r>
            <a:br>
              <a:rPr lang="nl-NL" dirty="0">
                <a:sym typeface="Wingdings" panose="05000000000000000000" pitchFamily="2" charset="2"/>
              </a:rPr>
            </a:br>
            <a:r>
              <a:rPr lang="nl-NL" dirty="0">
                <a:sym typeface="Wingdings" panose="05000000000000000000" pitchFamily="2" charset="2"/>
              </a:rPr>
              <a:t>   sup </a:t>
            </a:r>
            <a:r>
              <a:rPr lang="nl-NL" b="1" dirty="0">
                <a:sym typeface="Wingdings" panose="05000000000000000000" pitchFamily="2" charset="2"/>
              </a:rPr>
              <a:t>A t/m D</a:t>
            </a:r>
            <a:r>
              <a:rPr lang="nl-NL" dirty="0">
                <a:sym typeface="Wingdings" panose="05000000000000000000" pitchFamily="2" charset="2"/>
              </a:rPr>
              <a:t>: 10-6-3-2 (voorwedstrijden) of 10-6-3-3 (halve </a:t>
            </a:r>
            <a:r>
              <a:rPr lang="nl-NL">
                <a:sym typeface="Wingdings" panose="05000000000000000000" pitchFamily="2" charset="2"/>
              </a:rPr>
              <a:t>finale en finale</a:t>
            </a:r>
            <a:r>
              <a:rPr lang="nl-NL" dirty="0">
                <a:sym typeface="Wingdings" panose="05000000000000000000" pitchFamily="2" charset="2"/>
              </a:rPr>
              <a:t>)</a:t>
            </a:r>
            <a:br>
              <a:rPr lang="nl-NL" dirty="0">
                <a:sym typeface="Wingdings" panose="05000000000000000000" pitchFamily="2" charset="2"/>
              </a:rPr>
            </a:br>
            <a:r>
              <a:rPr lang="nl-NL" dirty="0">
                <a:sym typeface="Wingdings" panose="05000000000000000000" pitchFamily="2" charset="2"/>
              </a:rPr>
              <a:t>   sup </a:t>
            </a:r>
            <a:r>
              <a:rPr lang="nl-NL" b="1" dirty="0">
                <a:sym typeface="Wingdings" panose="05000000000000000000" pitchFamily="2" charset="2"/>
              </a:rPr>
              <a:t>E t/m H</a:t>
            </a:r>
            <a:r>
              <a:rPr lang="nl-NL" dirty="0">
                <a:sym typeface="Wingdings" panose="05000000000000000000" pitchFamily="2" charset="2"/>
              </a:rPr>
              <a:t>: 6-6-3 </a:t>
            </a:r>
          </a:p>
          <a:p>
            <a:pPr marL="342900" indent="-342900">
              <a:lnSpc>
                <a:spcPct val="100000"/>
              </a:lnSpc>
              <a:buFont typeface="Arial" panose="020B0604020202020204" pitchFamily="34" charset="0"/>
              <a:buChar char="•"/>
            </a:pPr>
            <a:r>
              <a:rPr lang="nl-NL" dirty="0">
                <a:sym typeface="Wingdings" panose="05000000000000000000" pitchFamily="2" charset="2"/>
              </a:rPr>
              <a:t>Sup. </a:t>
            </a:r>
            <a:r>
              <a:rPr lang="nl-NL" b="1" dirty="0">
                <a:sym typeface="Wingdings" panose="05000000000000000000" pitchFamily="2" charset="2"/>
              </a:rPr>
              <a:t>A t/m D </a:t>
            </a:r>
            <a:r>
              <a:rPr lang="nl-NL" dirty="0">
                <a:sym typeface="Wingdings" panose="05000000000000000000" pitchFamily="2" charset="2"/>
              </a:rPr>
              <a:t>kunnen ook voor individuele wedstrijden ingeschreven worden. </a:t>
            </a:r>
          </a:p>
          <a:p>
            <a:pPr marL="342900" indent="-342900">
              <a:lnSpc>
                <a:spcPct val="100000"/>
              </a:lnSpc>
              <a:buFont typeface="Arial" panose="020B0604020202020204" pitchFamily="34" charset="0"/>
              <a:buChar char="•"/>
            </a:pPr>
            <a:r>
              <a:rPr lang="nl-NL" dirty="0"/>
              <a:t>De doorstroming voor de teamfinale en individuele (toestel)finale gaat </a:t>
            </a:r>
            <a:br>
              <a:rPr lang="nl-NL" dirty="0"/>
            </a:br>
            <a:r>
              <a:rPr lang="nl-NL" dirty="0"/>
              <a:t>op ranking n.a.v. de geturnde (team)voorwedstrijden. </a:t>
            </a:r>
          </a:p>
          <a:p>
            <a:endParaRPr lang="nl-NL"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Ranking</a:t>
            </a:r>
          </a:p>
        </p:txBody>
      </p:sp>
      <p:sp>
        <p:nvSpPr>
          <p:cNvPr id="3" name="Tijdelijke aanduiding voor inhoud 2"/>
          <p:cNvSpPr>
            <a:spLocks noGrp="1"/>
          </p:cNvSpPr>
          <p:nvPr>
            <p:ph sz="quarter" idx="10"/>
          </p:nvPr>
        </p:nvSpPr>
        <p:spPr>
          <a:xfrm>
            <a:off x="838200" y="1795991"/>
            <a:ext cx="10515600" cy="4968540"/>
          </a:xfrm>
        </p:spPr>
        <p:txBody>
          <a:bodyPr/>
          <a:lstStyle/>
          <a:p>
            <a:pPr marL="342900" indent="-342900">
              <a:lnSpc>
                <a:spcPct val="100000"/>
              </a:lnSpc>
            </a:pPr>
            <a:r>
              <a:rPr lang="nl-NL" u="sng" dirty="0"/>
              <a:t>Algemeen (MB en BB)</a:t>
            </a:r>
          </a:p>
          <a:p>
            <a:pPr marL="342900" indent="-342900">
              <a:lnSpc>
                <a:spcPct val="100000"/>
              </a:lnSpc>
              <a:buFont typeface="Arial" panose="020B0604020202020204" pitchFamily="34" charset="0"/>
              <a:buChar char="•"/>
            </a:pPr>
            <a:r>
              <a:rPr lang="nl-NL" dirty="0"/>
              <a:t>Na ieder wedstrijd wordt aan de hand van de behaalde plaats een </a:t>
            </a:r>
            <a:br>
              <a:rPr lang="nl-NL" dirty="0"/>
            </a:br>
            <a:r>
              <a:rPr lang="nl-NL" dirty="0"/>
              <a:t>aantal punten toegekend aan een turnster of team. </a:t>
            </a:r>
          </a:p>
          <a:p>
            <a:pPr marL="342900" indent="-342900">
              <a:lnSpc>
                <a:spcPct val="100000"/>
              </a:lnSpc>
            </a:pPr>
            <a:r>
              <a:rPr lang="nl-NL" u="sng" dirty="0"/>
              <a:t>Middenbouw</a:t>
            </a:r>
          </a:p>
          <a:p>
            <a:pPr marL="342900" indent="-342900">
              <a:lnSpc>
                <a:spcPct val="100000"/>
              </a:lnSpc>
              <a:buFont typeface="Arial" panose="020B0604020202020204" pitchFamily="34" charset="0"/>
              <a:buChar char="•"/>
            </a:pPr>
            <a:r>
              <a:rPr lang="nl-NL" dirty="0"/>
              <a:t>Hierbij geldt de hoogste ranking behaald op één van de wedstrijden </a:t>
            </a:r>
            <a:br>
              <a:rPr lang="nl-NL" dirty="0"/>
            </a:br>
            <a:r>
              <a:rPr lang="nl-NL" dirty="0"/>
              <a:t>voor doorstroming naar de individuele wedstrijd.</a:t>
            </a:r>
          </a:p>
          <a:p>
            <a:pPr marL="342900" indent="-342900">
              <a:lnSpc>
                <a:spcPct val="100000"/>
              </a:lnSpc>
            </a:pPr>
            <a:r>
              <a:rPr lang="nl-NL" u="sng" dirty="0"/>
              <a:t>Bovenbouw</a:t>
            </a:r>
          </a:p>
          <a:p>
            <a:pPr marL="342900" indent="-342900">
              <a:lnSpc>
                <a:spcPct val="100000"/>
              </a:lnSpc>
              <a:buFont typeface="Arial" panose="020B0604020202020204" pitchFamily="34" charset="0"/>
              <a:buChar char="•"/>
            </a:pPr>
            <a:r>
              <a:rPr lang="nl-NL" dirty="0"/>
              <a:t>Doorstroming naar halve finale en finale wordt behaald op basis van het </a:t>
            </a:r>
            <a:br>
              <a:rPr lang="nl-NL" dirty="0"/>
            </a:br>
            <a:r>
              <a:rPr lang="nl-NL" dirty="0"/>
              <a:t>totale aantal behaalde punten.</a:t>
            </a:r>
          </a:p>
          <a:p>
            <a:pPr marL="342900" indent="-342900">
              <a:lnSpc>
                <a:spcPct val="100000"/>
              </a:lnSpc>
              <a:buFont typeface="Arial" panose="020B0604020202020204" pitchFamily="34" charset="0"/>
              <a:buChar char="•"/>
            </a:pPr>
            <a:r>
              <a:rPr lang="nl-NL" dirty="0"/>
              <a:t>Op halve finales en de finale worden dubbele punten toegekend.</a:t>
            </a:r>
          </a:p>
          <a:p>
            <a:pPr marL="342900" indent="-342900">
              <a:lnSpc>
                <a:spcPct val="100000"/>
              </a:lnSpc>
              <a:buFont typeface="Arial" panose="020B0604020202020204" pitchFamily="34" charset="0"/>
              <a:buChar char="•"/>
            </a:pPr>
            <a:r>
              <a:rPr lang="nl-NL" dirty="0"/>
              <a:t>Deze punten worden bij de eerder behaalde punten in de </a:t>
            </a:r>
            <a:br>
              <a:rPr lang="nl-NL" dirty="0"/>
            </a:br>
            <a:r>
              <a:rPr lang="nl-NL" dirty="0"/>
              <a:t>kwalificatiewedstrijden opgeteld. Het totaal hiervan </a:t>
            </a:r>
            <a:br>
              <a:rPr lang="nl-NL" dirty="0"/>
            </a:br>
            <a:r>
              <a:rPr lang="nl-NL" dirty="0"/>
              <a:t>bepaald de doorstroming naar de finale.</a:t>
            </a:r>
          </a:p>
          <a:p>
            <a:endParaRPr lang="nl-NL" dirty="0"/>
          </a:p>
        </p:txBody>
      </p:sp>
      <p:pic>
        <p:nvPicPr>
          <p:cNvPr id="4" name="Picture 4"/>
          <p:cNvPicPr>
            <a:picLocks noChangeAspect="1" noChangeArrowheads="1"/>
          </p:cNvPicPr>
          <p:nvPr/>
        </p:nvPicPr>
        <p:blipFill>
          <a:blip r:embed="rId2" cstate="print"/>
          <a:srcRect/>
          <a:stretch>
            <a:fillRect/>
          </a:stretch>
        </p:blipFill>
        <p:spPr bwMode="auto">
          <a:xfrm>
            <a:off x="9364133" y="85648"/>
            <a:ext cx="2661096" cy="428997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344165" y="4479776"/>
            <a:ext cx="2675469" cy="1895624"/>
          </a:xfrm>
          <a:prstGeom prst="rect">
            <a:avLst/>
          </a:prstGeom>
          <a:noFill/>
          <a:ln w="9525">
            <a:noFill/>
            <a:miter lim="800000"/>
            <a:headEnd/>
            <a:tailEnd/>
          </a:ln>
        </p:spPr>
      </p:pic>
      <p:sp>
        <p:nvSpPr>
          <p:cNvPr id="6" name="Rechthoekige toelichting 5"/>
          <p:cNvSpPr/>
          <p:nvPr/>
        </p:nvSpPr>
        <p:spPr>
          <a:xfrm>
            <a:off x="7806267" y="228600"/>
            <a:ext cx="1397000" cy="660400"/>
          </a:xfrm>
          <a:prstGeom prst="wedgeRectCallout">
            <a:avLst>
              <a:gd name="adj1" fmla="val 53106"/>
              <a:gd name="adj2" fmla="val 78677"/>
            </a:avLst>
          </a:prstGeom>
          <a:noFill/>
          <a:ln w="28575">
            <a:solidFill>
              <a:srgbClr val="FF9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w="28575">
                <a:solidFill>
                  <a:srgbClr val="FF9E1B"/>
                </a:solidFill>
              </a:ln>
            </a:endParaRPr>
          </a:p>
        </p:txBody>
      </p:sp>
      <p:sp>
        <p:nvSpPr>
          <p:cNvPr id="7" name="Tekstvak 6"/>
          <p:cNvSpPr txBox="1"/>
          <p:nvPr/>
        </p:nvSpPr>
        <p:spPr>
          <a:xfrm>
            <a:off x="7789331" y="245533"/>
            <a:ext cx="1422403" cy="646331"/>
          </a:xfrm>
          <a:prstGeom prst="rect">
            <a:avLst/>
          </a:prstGeom>
          <a:noFill/>
        </p:spPr>
        <p:txBody>
          <a:bodyPr wrap="square" rtlCol="0">
            <a:spAutoFit/>
          </a:bodyPr>
          <a:lstStyle/>
          <a:p>
            <a:pPr algn="ctr"/>
            <a:r>
              <a:rPr lang="nl-NL" sz="1200" dirty="0">
                <a:latin typeface="Century Gothic" panose="020B0502020202020204" pitchFamily="34" charset="0"/>
                <a:ea typeface="Verdana" panose="020B0604030504040204" pitchFamily="34" charset="0"/>
                <a:cs typeface="Verdana" panose="020B0604030504040204" pitchFamily="34" charset="0"/>
              </a:rPr>
              <a:t>Rankingpunten individuele wedstrijden</a:t>
            </a:r>
          </a:p>
        </p:txBody>
      </p:sp>
      <p:sp>
        <p:nvSpPr>
          <p:cNvPr id="9" name="Tekstvak 8"/>
          <p:cNvSpPr txBox="1"/>
          <p:nvPr/>
        </p:nvSpPr>
        <p:spPr>
          <a:xfrm>
            <a:off x="7696185" y="6070624"/>
            <a:ext cx="1430882" cy="461665"/>
          </a:xfrm>
          <a:prstGeom prst="rect">
            <a:avLst/>
          </a:prstGeom>
          <a:noFill/>
        </p:spPr>
        <p:txBody>
          <a:bodyPr wrap="square" rtlCol="0">
            <a:spAutoFit/>
          </a:bodyPr>
          <a:lstStyle/>
          <a:p>
            <a:pPr algn="ctr"/>
            <a:r>
              <a:rPr lang="nl-NL" sz="1200" dirty="0">
                <a:latin typeface="Century Gothic" panose="020B0502020202020204" pitchFamily="34" charset="0"/>
                <a:ea typeface="Verdana" panose="020B0604030504040204" pitchFamily="34" charset="0"/>
                <a:cs typeface="Verdana" panose="020B0604030504040204" pitchFamily="34" charset="0"/>
              </a:rPr>
              <a:t>Rankingpunten teamwedstrijden</a:t>
            </a:r>
          </a:p>
        </p:txBody>
      </p:sp>
      <p:sp>
        <p:nvSpPr>
          <p:cNvPr id="10" name="Rechthoekige toelichting 9"/>
          <p:cNvSpPr/>
          <p:nvPr/>
        </p:nvSpPr>
        <p:spPr>
          <a:xfrm flipV="1">
            <a:off x="7713134" y="5977493"/>
            <a:ext cx="1397000" cy="660400"/>
          </a:xfrm>
          <a:prstGeom prst="wedgeRectCallout">
            <a:avLst>
              <a:gd name="adj1" fmla="val 53106"/>
              <a:gd name="adj2" fmla="val 78677"/>
            </a:avLst>
          </a:prstGeom>
          <a:noFill/>
          <a:ln w="28575">
            <a:solidFill>
              <a:srgbClr val="FF9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w="28575">
                <a:solidFill>
                  <a:srgbClr val="FF9E1B"/>
                </a:solidFill>
              </a:l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978729"/>
          </a:xfrm>
        </p:spPr>
        <p:txBody>
          <a:bodyPr/>
          <a:lstStyle/>
          <a:p>
            <a:r>
              <a:rPr lang="nl-NL" dirty="0"/>
              <a:t>Ranking</a:t>
            </a:r>
            <a:br>
              <a:rPr lang="nl-NL" dirty="0"/>
            </a:br>
            <a:r>
              <a:rPr lang="nl-NL" sz="2000" dirty="0"/>
              <a:t>bovenbouw vervolg</a:t>
            </a:r>
            <a:endParaRPr lang="nl-NL" dirty="0"/>
          </a:p>
        </p:txBody>
      </p:sp>
      <p:sp>
        <p:nvSpPr>
          <p:cNvPr id="3" name="Tijdelijke aanduiding voor inhoud 2"/>
          <p:cNvSpPr>
            <a:spLocks noGrp="1"/>
          </p:cNvSpPr>
          <p:nvPr>
            <p:ph sz="quarter" idx="10"/>
          </p:nvPr>
        </p:nvSpPr>
        <p:spPr>
          <a:xfrm>
            <a:off x="838200" y="1795991"/>
            <a:ext cx="10515600" cy="3967240"/>
          </a:xfrm>
        </p:spPr>
        <p:txBody>
          <a:bodyPr/>
          <a:lstStyle/>
          <a:p>
            <a:pPr marL="342900" indent="-342900">
              <a:buFont typeface="Arial" panose="020B0604020202020204" pitchFamily="34" charset="0"/>
              <a:buChar char="•"/>
            </a:pPr>
            <a:r>
              <a:rPr lang="nl-NL" u="sng" dirty="0"/>
              <a:t>Individuele landelijke turnsters</a:t>
            </a:r>
            <a:br>
              <a:rPr lang="nl-NL" dirty="0"/>
            </a:br>
            <a:r>
              <a:rPr lang="nl-NL" dirty="0"/>
              <a:t>Een turnsters is direct geplaatst voor de volgende wedstrijd indien zij op het podium komt. </a:t>
            </a:r>
          </a:p>
          <a:p>
            <a:pPr marL="342900" indent="-342900">
              <a:buFont typeface="Arial" panose="020B0604020202020204" pitchFamily="34" charset="0"/>
              <a:buChar char="•"/>
            </a:pPr>
            <a:r>
              <a:rPr lang="nl-NL" u="sng" dirty="0"/>
              <a:t>Doorstroming toestelfinales</a:t>
            </a:r>
            <a:br>
              <a:rPr lang="nl-NL" dirty="0"/>
            </a:br>
            <a:r>
              <a:rPr lang="nl-NL" dirty="0"/>
              <a:t>Landelijk </a:t>
            </a:r>
            <a:r>
              <a:rPr lang="nl-NL" dirty="0">
                <a:sym typeface="Wingdings" panose="05000000000000000000" pitchFamily="2" charset="2"/>
              </a:rPr>
              <a:t> </a:t>
            </a:r>
            <a:r>
              <a:rPr lang="nl-NL" dirty="0"/>
              <a:t>vanuit ranking halve finale. </a:t>
            </a:r>
            <a:br>
              <a:rPr lang="nl-NL" dirty="0"/>
            </a:br>
            <a:r>
              <a:rPr lang="nl-NL" dirty="0"/>
              <a:t>Toestelspecialisten 1</a:t>
            </a:r>
            <a:r>
              <a:rPr lang="nl-NL" baseline="30000" dirty="0"/>
              <a:t>e</a:t>
            </a:r>
            <a:r>
              <a:rPr lang="nl-NL" dirty="0"/>
              <a:t> en 2</a:t>
            </a:r>
            <a:r>
              <a:rPr lang="nl-NL" baseline="30000" dirty="0"/>
              <a:t>e</a:t>
            </a:r>
            <a:r>
              <a:rPr lang="nl-NL" dirty="0"/>
              <a:t> div. kunnen vanuit individuele voorwedstrijd een toestelnorm behalen.</a:t>
            </a:r>
            <a:br>
              <a:rPr lang="nl-NL" dirty="0"/>
            </a:br>
            <a:r>
              <a:rPr lang="nl-NL" dirty="0"/>
              <a:t>Limburg </a:t>
            </a:r>
            <a:r>
              <a:rPr lang="nl-NL" dirty="0">
                <a:sym typeface="Wingdings" panose="05000000000000000000" pitchFamily="2" charset="2"/>
              </a:rPr>
              <a:t> </a:t>
            </a:r>
            <a:r>
              <a:rPr lang="nl-NL" dirty="0"/>
              <a:t>op basis van ranking vanuit de voorwedstrijden. </a:t>
            </a:r>
            <a:br>
              <a:rPr lang="nl-NL" dirty="0"/>
            </a:br>
            <a:r>
              <a:rPr lang="nl-NL" dirty="0"/>
              <a:t>Sup. A t/m D via de individuele voorwedstrijden. </a:t>
            </a:r>
            <a:br>
              <a:rPr lang="nl-NL" dirty="0"/>
            </a:br>
            <a:r>
              <a:rPr lang="nl-NL" dirty="0"/>
              <a:t>Sup. E t/m H vanuit de teamvoorwedstrijden. </a:t>
            </a:r>
          </a:p>
          <a:p>
            <a:pPr marL="342900" indent="-342900">
              <a:buFont typeface="Arial" panose="020B0604020202020204" pitchFamily="34" charset="0"/>
              <a:buChar char="•"/>
            </a:pPr>
            <a:r>
              <a:rPr lang="nl-NL" dirty="0"/>
              <a:t>In de finale wordt geturnd voor de titel kampioen meerkamp 2024 of kampioen teams 2024. Deze titel wordt behaald door de nr. 1 van die wedstrijd. Daarnaast wordt de titel kampioen </a:t>
            </a:r>
            <a:r>
              <a:rPr lang="nl-NL"/>
              <a:t>seizoen 2023/2024 </a:t>
            </a:r>
            <a:r>
              <a:rPr lang="nl-NL" dirty="0"/>
              <a:t>vergeven. Dit is voor de sporter of team die aan het eind van het seizoen de meeste punten heeft.</a:t>
            </a:r>
          </a:p>
          <a:p>
            <a:endParaRPr lang="nl-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Programma</a:t>
            </a:r>
          </a:p>
        </p:txBody>
      </p:sp>
      <p:sp>
        <p:nvSpPr>
          <p:cNvPr id="3" name="Tijdelijke aanduiding voor inhoud 2"/>
          <p:cNvSpPr>
            <a:spLocks noGrp="1"/>
          </p:cNvSpPr>
          <p:nvPr>
            <p:ph sz="quarter" idx="10"/>
          </p:nvPr>
        </p:nvSpPr>
        <p:spPr>
          <a:xfrm>
            <a:off x="838200" y="1795991"/>
            <a:ext cx="10515600" cy="3361946"/>
          </a:xfrm>
        </p:spPr>
        <p:txBody>
          <a:bodyPr/>
          <a:lstStyle/>
          <a:p>
            <a:pPr marL="342900" indent="-342900">
              <a:buFont typeface="Arial" panose="020B0604020202020204" pitchFamily="34" charset="0"/>
              <a:buChar char="•"/>
              <a:defRPr/>
            </a:pPr>
            <a:r>
              <a:rPr lang="nl-NL" altLang="nl-NL" dirty="0"/>
              <a:t>Nieuws vanuit Platform Turnen Limburg</a:t>
            </a:r>
          </a:p>
          <a:p>
            <a:pPr marL="342900" indent="-342900">
              <a:buFont typeface="Arial" panose="020B0604020202020204" pitchFamily="34" charset="0"/>
              <a:buChar char="•"/>
              <a:defRPr/>
            </a:pPr>
            <a:r>
              <a:rPr lang="nl-NL" altLang="nl-NL" dirty="0"/>
              <a:t>Evaluatie seizoen 2022-2023</a:t>
            </a:r>
          </a:p>
          <a:p>
            <a:pPr marL="342900" indent="-342900">
              <a:buFont typeface="Arial" panose="020B0604020202020204" pitchFamily="34" charset="0"/>
              <a:buChar char="•"/>
              <a:defRPr/>
            </a:pPr>
            <a:r>
              <a:rPr lang="nl-NL" altLang="nl-NL" dirty="0"/>
              <a:t>Samenstelling Technische Commissie Turnen Dames</a:t>
            </a:r>
          </a:p>
          <a:p>
            <a:pPr marL="342900" indent="-342900">
              <a:buFont typeface="Arial" panose="020B0604020202020204" pitchFamily="34" charset="0"/>
              <a:buChar char="•"/>
              <a:defRPr/>
            </a:pPr>
            <a:r>
              <a:rPr lang="nl-NL" altLang="nl-NL" dirty="0"/>
              <a:t>Seizoen 2023-2024</a:t>
            </a:r>
          </a:p>
          <a:p>
            <a:pPr marL="342900" indent="-342900">
              <a:buFont typeface="Arial" panose="020B0604020202020204" pitchFamily="34" charset="0"/>
              <a:buChar char="•"/>
              <a:defRPr/>
            </a:pPr>
            <a:r>
              <a:rPr lang="nl-NL" altLang="nl-NL" dirty="0"/>
              <a:t>Ranking</a:t>
            </a:r>
          </a:p>
          <a:p>
            <a:pPr marL="342900" indent="-342900">
              <a:buFont typeface="Arial" panose="020B0604020202020204" pitchFamily="34" charset="0"/>
              <a:buChar char="•"/>
              <a:defRPr/>
            </a:pPr>
            <a:r>
              <a:rPr lang="nl-NL" altLang="nl-NL" dirty="0"/>
              <a:t>Wijzigingen in Limburg</a:t>
            </a:r>
          </a:p>
          <a:p>
            <a:pPr marL="342900" indent="-342900">
              <a:buFont typeface="Arial" panose="020B0604020202020204" pitchFamily="34" charset="0"/>
              <a:buChar char="•"/>
              <a:defRPr/>
            </a:pPr>
            <a:r>
              <a:rPr lang="nl-NL" altLang="nl-NL" dirty="0"/>
              <a:t>Wedstrijdprogramma seizoen 2023-2024</a:t>
            </a:r>
          </a:p>
          <a:p>
            <a:pPr marL="342900" indent="-342900">
              <a:buFont typeface="Arial" panose="020B0604020202020204" pitchFamily="34" charset="0"/>
              <a:buChar char="•"/>
              <a:defRPr/>
            </a:pPr>
            <a:r>
              <a:rPr lang="nl-NL" altLang="nl-NL" dirty="0"/>
              <a:t>Juryzaken</a:t>
            </a:r>
          </a:p>
          <a:p>
            <a:pPr marL="342900" indent="-342900">
              <a:buFont typeface="Arial" panose="020B0604020202020204" pitchFamily="34" charset="0"/>
              <a:buChar char="•"/>
              <a:defRPr/>
            </a:pPr>
            <a:r>
              <a:rPr lang="nl-NL" altLang="nl-NL" dirty="0"/>
              <a:t>Ruimte voor vragen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Wijzigingen in Limburg</a:t>
            </a:r>
          </a:p>
        </p:txBody>
      </p:sp>
      <p:sp>
        <p:nvSpPr>
          <p:cNvPr id="3" name="Tijdelijke aanduiding voor inhoud 2"/>
          <p:cNvSpPr>
            <a:spLocks noGrp="1"/>
          </p:cNvSpPr>
          <p:nvPr>
            <p:ph sz="quarter" idx="10"/>
          </p:nvPr>
        </p:nvSpPr>
        <p:spPr>
          <a:xfrm>
            <a:off x="838200" y="1795991"/>
            <a:ext cx="5114731" cy="3098284"/>
          </a:xfrm>
        </p:spPr>
        <p:txBody>
          <a:bodyPr lIns="91440" tIns="45720" rIns="91440" bIns="45720" anchor="t">
            <a:spAutoFit/>
          </a:bodyPr>
          <a:lstStyle/>
          <a:p>
            <a:pPr marL="342900" indent="-342900">
              <a:lnSpc>
                <a:spcPct val="100000"/>
              </a:lnSpc>
              <a:buFont typeface="Arial" panose="020B0604020202020204" pitchFamily="34" charset="0"/>
              <a:buChar char="•"/>
              <a:defRPr/>
            </a:pPr>
            <a:r>
              <a:rPr lang="nl-NL" altLang="nl-NL" dirty="0"/>
              <a:t>Uniek wedstrijdnummer blijft.</a:t>
            </a:r>
          </a:p>
          <a:p>
            <a:pPr marL="342900" indent="-342900">
              <a:lnSpc>
                <a:spcPct val="100000"/>
              </a:lnSpc>
              <a:buFont typeface="Arial" panose="020B0604020202020204" pitchFamily="34" charset="0"/>
              <a:buChar char="•"/>
              <a:defRPr/>
            </a:pPr>
            <a:r>
              <a:rPr lang="nl-NL" altLang="nl-NL" dirty="0"/>
              <a:t>Districtswedstrijden niveau 2 houden we als het goed is erin.</a:t>
            </a:r>
          </a:p>
          <a:p>
            <a:pPr marL="342900" indent="-342900">
              <a:lnSpc>
                <a:spcPct val="100000"/>
              </a:lnSpc>
              <a:buFont typeface="Arial" panose="020B0604020202020204" pitchFamily="34" charset="0"/>
              <a:buChar char="•"/>
              <a:defRPr/>
            </a:pPr>
            <a:r>
              <a:rPr lang="nl-NL" altLang="nl-NL" dirty="0"/>
              <a:t>Inleveren van muziek op nieuwe manier! Dit digitaal via een nieuwe website. Ook van turnsters die zonder muziek turnen, dit doorgeven. </a:t>
            </a:r>
          </a:p>
          <a:p>
            <a:pPr marL="342900" indent="-342900">
              <a:lnSpc>
                <a:spcPct val="100000"/>
              </a:lnSpc>
              <a:buFont typeface="Arial" panose="020B0604020202020204" pitchFamily="34" charset="0"/>
              <a:buChar char="•"/>
              <a:defRPr/>
            </a:pPr>
            <a:r>
              <a:rPr lang="nl-NL" dirty="0">
                <a:latin typeface="Century Gothic"/>
                <a:cs typeface="Calibri"/>
                <a:hlinkClick r:id="rId2"/>
              </a:rPr>
              <a:t>https://muziek.turn-wedstrijden.nl</a:t>
            </a:r>
            <a:endParaRPr lang="nl-NL" altLang="nl-NL" dirty="0">
              <a:latin typeface="Century Gothic"/>
            </a:endParaRPr>
          </a:p>
          <a:p>
            <a:pPr marL="342900" indent="-342900">
              <a:lnSpc>
                <a:spcPct val="100000"/>
              </a:lnSpc>
              <a:buFont typeface="Arial" panose="020B0604020202020204" pitchFamily="34" charset="0"/>
              <a:buChar char="•"/>
              <a:defRPr/>
            </a:pPr>
            <a:endParaRPr lang="nl-NL" dirty="0">
              <a:cs typeface="Calibri"/>
            </a:endParaRPr>
          </a:p>
        </p:txBody>
      </p:sp>
      <p:pic>
        <p:nvPicPr>
          <p:cNvPr id="5" name="Afbeelding 4">
            <a:extLst>
              <a:ext uri="{FF2B5EF4-FFF2-40B4-BE49-F238E27FC236}">
                <a16:creationId xmlns:a16="http://schemas.microsoft.com/office/drawing/2014/main" id="{0A52D4C6-12F6-1583-88C9-B5DCDB5D1C17}"/>
              </a:ext>
            </a:extLst>
          </p:cNvPr>
          <p:cNvPicPr>
            <a:picLocks noChangeAspect="1"/>
          </p:cNvPicPr>
          <p:nvPr/>
        </p:nvPicPr>
        <p:blipFill rotWithShape="1">
          <a:blip r:embed="rId3" cstate="print"/>
          <a:srcRect l="26326" t="5986" r="31123" b="5034"/>
          <a:stretch/>
        </p:blipFill>
        <p:spPr>
          <a:xfrm>
            <a:off x="7208767" y="513183"/>
            <a:ext cx="4672211" cy="549573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lIns="91440" tIns="45720" rIns="91440" bIns="45720" anchor="t">
            <a:spAutoFit/>
          </a:bodyPr>
          <a:lstStyle/>
          <a:p>
            <a:r>
              <a:rPr lang="nl-NL" dirty="0">
                <a:latin typeface="Century Gothic"/>
              </a:rPr>
              <a:t>Wedstrijdkalender 2023-2024</a:t>
            </a:r>
            <a:endParaRPr lang="nl-NL" dirty="0"/>
          </a:p>
        </p:txBody>
      </p:sp>
      <p:sp>
        <p:nvSpPr>
          <p:cNvPr id="9" name="Tijdelijke aanduiding voor inhoud 2">
            <a:extLst>
              <a:ext uri="{FF2B5EF4-FFF2-40B4-BE49-F238E27FC236}">
                <a16:creationId xmlns:a16="http://schemas.microsoft.com/office/drawing/2014/main" id="{8D82867A-12A3-98C6-3B90-21F41B4FFF19}"/>
              </a:ext>
            </a:extLst>
          </p:cNvPr>
          <p:cNvSpPr>
            <a:spLocks noGrp="1"/>
          </p:cNvSpPr>
          <p:nvPr>
            <p:ph sz="quarter" idx="10"/>
          </p:nvPr>
        </p:nvSpPr>
        <p:spPr>
          <a:xfrm>
            <a:off x="838200" y="1795991"/>
            <a:ext cx="9789367" cy="2800767"/>
          </a:xfrm>
        </p:spPr>
        <p:txBody>
          <a:bodyPr/>
          <a:lstStyle/>
          <a:p>
            <a:pPr marL="342900" indent="-342900">
              <a:lnSpc>
                <a:spcPct val="100000"/>
              </a:lnSpc>
              <a:buFont typeface="Arial" panose="020B0604020202020204" pitchFamily="34" charset="0"/>
              <a:buChar char="•"/>
              <a:defRPr/>
            </a:pPr>
            <a:r>
              <a:rPr lang="nl-NL" altLang="nl-NL" dirty="0"/>
              <a:t>18 en 19 november 2023	Voorwedstrijden		Sportclub </a:t>
            </a:r>
            <a:r>
              <a:rPr lang="nl-NL" altLang="nl-NL" dirty="0" err="1"/>
              <a:t>Pareja</a:t>
            </a:r>
            <a:endParaRPr lang="nl-NL" altLang="nl-NL" dirty="0"/>
          </a:p>
          <a:p>
            <a:pPr marL="342900" indent="-342900">
              <a:lnSpc>
                <a:spcPct val="100000"/>
              </a:lnSpc>
              <a:buFont typeface="Arial" panose="020B0604020202020204" pitchFamily="34" charset="0"/>
              <a:buChar char="•"/>
              <a:defRPr/>
            </a:pPr>
            <a:r>
              <a:rPr lang="nl-NL" altLang="nl-NL" dirty="0"/>
              <a:t>9 en 10 december 2023	Voorwedstrijden		HOSEMA</a:t>
            </a:r>
          </a:p>
          <a:p>
            <a:pPr marL="342900" indent="-342900">
              <a:lnSpc>
                <a:spcPct val="100000"/>
              </a:lnSpc>
              <a:buFont typeface="Arial" panose="020B0604020202020204" pitchFamily="34" charset="0"/>
              <a:buChar char="•"/>
              <a:defRPr/>
            </a:pPr>
            <a:r>
              <a:rPr lang="nl-NL" altLang="nl-NL" dirty="0"/>
              <a:t>20 en 21 januari 2024		Voorwedstrijden		GV </a:t>
            </a:r>
            <a:r>
              <a:rPr lang="nl-NL" altLang="nl-NL" dirty="0" err="1"/>
              <a:t>Fidelitas</a:t>
            </a:r>
            <a:r>
              <a:rPr lang="nl-NL" altLang="nl-NL" dirty="0"/>
              <a:t> Brunssum</a:t>
            </a:r>
          </a:p>
          <a:p>
            <a:pPr marL="342900" indent="-342900">
              <a:lnSpc>
                <a:spcPct val="100000"/>
              </a:lnSpc>
              <a:buFont typeface="Arial" panose="020B0604020202020204" pitchFamily="34" charset="0"/>
              <a:buChar char="•"/>
              <a:defRPr/>
            </a:pPr>
            <a:r>
              <a:rPr lang="nl-NL" altLang="nl-NL" dirty="0"/>
              <a:t>3 en 4 februari 2024		Voorwedstrijden		TC Horn	</a:t>
            </a:r>
          </a:p>
          <a:p>
            <a:pPr marL="342900" indent="-342900">
              <a:lnSpc>
                <a:spcPct val="100000"/>
              </a:lnSpc>
              <a:buFont typeface="Arial" panose="020B0604020202020204" pitchFamily="34" charset="0"/>
              <a:buChar char="•"/>
              <a:defRPr/>
            </a:pPr>
            <a:r>
              <a:rPr lang="nl-NL" altLang="nl-NL" dirty="0"/>
              <a:t>24 en 25 februari 2024	Voorwedstrijden		KSV Kessel</a:t>
            </a:r>
          </a:p>
          <a:p>
            <a:pPr marL="342900" indent="-342900">
              <a:lnSpc>
                <a:spcPct val="100000"/>
              </a:lnSpc>
              <a:buFont typeface="Arial" panose="020B0604020202020204" pitchFamily="34" charset="0"/>
              <a:buChar char="•"/>
              <a:defRPr/>
            </a:pPr>
            <a:r>
              <a:rPr lang="nl-NL" altLang="nl-NL" dirty="0"/>
              <a:t>23 en 24 maart 2024		Finales			SVO Schinnen</a:t>
            </a:r>
          </a:p>
          <a:p>
            <a:pPr marL="342900" indent="-342900">
              <a:lnSpc>
                <a:spcPct val="100000"/>
              </a:lnSpc>
              <a:buFont typeface="Arial" panose="020B0604020202020204" pitchFamily="34" charset="0"/>
              <a:buChar char="•"/>
              <a:defRPr/>
            </a:pPr>
            <a:r>
              <a:rPr lang="nl-NL" altLang="nl-NL" dirty="0"/>
              <a:t>6 en 7 april 2024		Finales			Dynamica Parkstad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el 3"/>
          <p:cNvSpPr>
            <a:spLocks noGrp="1"/>
          </p:cNvSpPr>
          <p:nvPr>
            <p:ph type="ctrTitle"/>
          </p:nvPr>
        </p:nvSpPr>
        <p:spPr>
          <a:xfrm>
            <a:off x="0" y="2488772"/>
            <a:ext cx="12192000" cy="1880455"/>
          </a:xfrm>
          <a:prstGeom prst="rect">
            <a:avLst/>
          </a:prstGeom>
        </p:spPr>
        <p:txBody>
          <a:bodyPr anchor="t">
            <a:normAutofit/>
          </a:bodyPr>
          <a:lstStyle/>
          <a:p>
            <a:pPr algn="ctr"/>
            <a:r>
              <a:rPr lang="nl-NL" sz="5400" dirty="0">
                <a:ea typeface="Verdana" panose="020B0604030504040204" pitchFamily="34" charset="0"/>
                <a:cs typeface="Verdana" panose="020B0604030504040204" pitchFamily="34" charset="0"/>
              </a:rPr>
              <a:t>Juryzaken</a:t>
            </a:r>
            <a:endParaRPr lang="nl-NL" sz="5400" b="1" dirty="0">
              <a:latin typeface="Century Gothic" panose="020B050202020202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Jurybrevet </a:t>
            </a:r>
          </a:p>
        </p:txBody>
      </p:sp>
      <p:sp>
        <p:nvSpPr>
          <p:cNvPr id="3" name="Tijdelijke aanduiding voor inhoud 2"/>
          <p:cNvSpPr>
            <a:spLocks noGrp="1"/>
          </p:cNvSpPr>
          <p:nvPr>
            <p:ph sz="quarter" idx="10"/>
          </p:nvPr>
        </p:nvSpPr>
        <p:spPr>
          <a:xfrm>
            <a:off x="838200" y="1795991"/>
            <a:ext cx="10515600" cy="3739485"/>
          </a:xfrm>
        </p:spPr>
        <p:txBody>
          <a:bodyPr/>
          <a:lstStyle/>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endParaRPr lang="nl-NL" dirty="0"/>
          </a:p>
          <a:p>
            <a:pPr marL="342900" indent="-342900">
              <a:buFont typeface="Arial" panose="020B0604020202020204" pitchFamily="34" charset="0"/>
              <a:buChar char="•"/>
            </a:pPr>
            <a:r>
              <a:rPr lang="nl-NL" dirty="0"/>
              <a:t>DG bezig met aanbod cursussen</a:t>
            </a:r>
          </a:p>
          <a:p>
            <a:pPr marL="342900" indent="-342900">
              <a:buFont typeface="Arial" panose="020B0604020202020204" pitchFamily="34" charset="0"/>
              <a:buChar char="•"/>
            </a:pPr>
            <a:r>
              <a:rPr lang="nl-NL" dirty="0"/>
              <a:t>Cursus digitaal of fysiek </a:t>
            </a:r>
            <a:r>
              <a:rPr lang="nl-NL" dirty="0">
                <a:sym typeface="Wingdings" pitchFamily="2" charset="2"/>
              </a:rPr>
              <a:t> nieuwe cursussen </a:t>
            </a:r>
          </a:p>
          <a:p>
            <a:pPr marL="342900" indent="-342900">
              <a:buFont typeface="Arial" panose="020B0604020202020204" pitchFamily="34" charset="0"/>
              <a:buChar char="•"/>
            </a:pPr>
            <a:r>
              <a:rPr lang="nl-NL" dirty="0">
                <a:sym typeface="Wingdings" pitchFamily="2" charset="2"/>
              </a:rPr>
              <a:t>Voorinschrijvingen via campus</a:t>
            </a:r>
          </a:p>
        </p:txBody>
      </p:sp>
      <p:graphicFrame>
        <p:nvGraphicFramePr>
          <p:cNvPr id="4" name="Tabel 3"/>
          <p:cNvGraphicFramePr>
            <a:graphicFrameLocks noGrp="1"/>
          </p:cNvGraphicFramePr>
          <p:nvPr/>
        </p:nvGraphicFramePr>
        <p:xfrm>
          <a:off x="1304742" y="1773581"/>
          <a:ext cx="10153248" cy="2194560"/>
        </p:xfrm>
        <a:graphic>
          <a:graphicData uri="http://schemas.openxmlformats.org/drawingml/2006/table">
            <a:tbl>
              <a:tblPr firstRow="1" bandRow="1">
                <a:tableStyleId>{5C22544A-7EE6-4342-B048-85BDC9FD1C3A}</a:tableStyleId>
              </a:tblPr>
              <a:tblGrid>
                <a:gridCol w="633966">
                  <a:extLst>
                    <a:ext uri="{9D8B030D-6E8A-4147-A177-3AD203B41FA5}">
                      <a16:colId xmlns:a16="http://schemas.microsoft.com/office/drawing/2014/main" val="20000"/>
                    </a:ext>
                  </a:extLst>
                </a:gridCol>
                <a:gridCol w="564611">
                  <a:extLst>
                    <a:ext uri="{9D8B030D-6E8A-4147-A177-3AD203B41FA5}">
                      <a16:colId xmlns:a16="http://schemas.microsoft.com/office/drawing/2014/main" val="20001"/>
                    </a:ext>
                  </a:extLst>
                </a:gridCol>
                <a:gridCol w="564611">
                  <a:extLst>
                    <a:ext uri="{9D8B030D-6E8A-4147-A177-3AD203B41FA5}">
                      <a16:colId xmlns:a16="http://schemas.microsoft.com/office/drawing/2014/main" val="20002"/>
                    </a:ext>
                  </a:extLst>
                </a:gridCol>
                <a:gridCol w="599290">
                  <a:extLst>
                    <a:ext uri="{9D8B030D-6E8A-4147-A177-3AD203B41FA5}">
                      <a16:colId xmlns:a16="http://schemas.microsoft.com/office/drawing/2014/main" val="20003"/>
                    </a:ext>
                  </a:extLst>
                </a:gridCol>
                <a:gridCol w="599290">
                  <a:extLst>
                    <a:ext uri="{9D8B030D-6E8A-4147-A177-3AD203B41FA5}">
                      <a16:colId xmlns:a16="http://schemas.microsoft.com/office/drawing/2014/main" val="20004"/>
                    </a:ext>
                  </a:extLst>
                </a:gridCol>
                <a:gridCol w="599290">
                  <a:extLst>
                    <a:ext uri="{9D8B030D-6E8A-4147-A177-3AD203B41FA5}">
                      <a16:colId xmlns:a16="http://schemas.microsoft.com/office/drawing/2014/main" val="20005"/>
                    </a:ext>
                  </a:extLst>
                </a:gridCol>
                <a:gridCol w="599290">
                  <a:extLst>
                    <a:ext uri="{9D8B030D-6E8A-4147-A177-3AD203B41FA5}">
                      <a16:colId xmlns:a16="http://schemas.microsoft.com/office/drawing/2014/main" val="20006"/>
                    </a:ext>
                  </a:extLst>
                </a:gridCol>
                <a:gridCol w="599290">
                  <a:extLst>
                    <a:ext uri="{9D8B030D-6E8A-4147-A177-3AD203B41FA5}">
                      <a16:colId xmlns:a16="http://schemas.microsoft.com/office/drawing/2014/main" val="20007"/>
                    </a:ext>
                  </a:extLst>
                </a:gridCol>
                <a:gridCol w="599290">
                  <a:extLst>
                    <a:ext uri="{9D8B030D-6E8A-4147-A177-3AD203B41FA5}">
                      <a16:colId xmlns:a16="http://schemas.microsoft.com/office/drawing/2014/main" val="20008"/>
                    </a:ext>
                  </a:extLst>
                </a:gridCol>
                <a:gridCol w="599290">
                  <a:extLst>
                    <a:ext uri="{9D8B030D-6E8A-4147-A177-3AD203B41FA5}">
                      <a16:colId xmlns:a16="http://schemas.microsoft.com/office/drawing/2014/main" val="20009"/>
                    </a:ext>
                  </a:extLst>
                </a:gridCol>
                <a:gridCol w="599290">
                  <a:extLst>
                    <a:ext uri="{9D8B030D-6E8A-4147-A177-3AD203B41FA5}">
                      <a16:colId xmlns:a16="http://schemas.microsoft.com/office/drawing/2014/main" val="20010"/>
                    </a:ext>
                  </a:extLst>
                </a:gridCol>
                <a:gridCol w="599290">
                  <a:extLst>
                    <a:ext uri="{9D8B030D-6E8A-4147-A177-3AD203B41FA5}">
                      <a16:colId xmlns:a16="http://schemas.microsoft.com/office/drawing/2014/main" val="20011"/>
                    </a:ext>
                  </a:extLst>
                </a:gridCol>
                <a:gridCol w="599290">
                  <a:extLst>
                    <a:ext uri="{9D8B030D-6E8A-4147-A177-3AD203B41FA5}">
                      <a16:colId xmlns:a16="http://schemas.microsoft.com/office/drawing/2014/main" val="20012"/>
                    </a:ext>
                  </a:extLst>
                </a:gridCol>
                <a:gridCol w="599290">
                  <a:extLst>
                    <a:ext uri="{9D8B030D-6E8A-4147-A177-3AD203B41FA5}">
                      <a16:colId xmlns:a16="http://schemas.microsoft.com/office/drawing/2014/main" val="20013"/>
                    </a:ext>
                  </a:extLst>
                </a:gridCol>
                <a:gridCol w="599290">
                  <a:extLst>
                    <a:ext uri="{9D8B030D-6E8A-4147-A177-3AD203B41FA5}">
                      <a16:colId xmlns:a16="http://schemas.microsoft.com/office/drawing/2014/main" val="20014"/>
                    </a:ext>
                  </a:extLst>
                </a:gridCol>
                <a:gridCol w="599290">
                  <a:extLst>
                    <a:ext uri="{9D8B030D-6E8A-4147-A177-3AD203B41FA5}">
                      <a16:colId xmlns:a16="http://schemas.microsoft.com/office/drawing/2014/main" val="20015"/>
                    </a:ext>
                  </a:extLst>
                </a:gridCol>
                <a:gridCol w="599290">
                  <a:extLst>
                    <a:ext uri="{9D8B030D-6E8A-4147-A177-3AD203B41FA5}">
                      <a16:colId xmlns:a16="http://schemas.microsoft.com/office/drawing/2014/main" val="20016"/>
                    </a:ext>
                  </a:extLst>
                </a:gridCol>
              </a:tblGrid>
              <a:tr h="313015">
                <a:tc rowSpan="2">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rowSpan="2">
                  <a:txBody>
                    <a:bodyPr/>
                    <a:lstStyle/>
                    <a:p>
                      <a:r>
                        <a:rPr lang="nl-NL" dirty="0">
                          <a:solidFill>
                            <a:schemeClr val="tx1"/>
                          </a:solidFill>
                        </a:rPr>
                        <a:t>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gridSpan="7">
                  <a:txBody>
                    <a:bodyPr/>
                    <a:lstStyle/>
                    <a:p>
                      <a:r>
                        <a:rPr lang="nl-NL" dirty="0">
                          <a:solidFill>
                            <a:schemeClr val="tx1"/>
                          </a:solidFill>
                        </a:rPr>
                        <a:t>Middenbouw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8">
                  <a:txBody>
                    <a:bodyPr/>
                    <a:lstStyle/>
                    <a:p>
                      <a:r>
                        <a:rPr lang="nl-NL" dirty="0">
                          <a:solidFill>
                            <a:schemeClr val="tx1"/>
                          </a:solidFill>
                        </a:rPr>
                        <a:t>Bovenbouw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313015">
                <a:tc vMerge="1">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vMerge="1">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tc>
                  <a:txBody>
                    <a:bodyPr/>
                    <a:lstStyle/>
                    <a:p>
                      <a:r>
                        <a:rPr lang="nl-NL" dirty="0"/>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E1B"/>
                    </a:solidFill>
                  </a:tcPr>
                </a:tc>
                <a:extLst>
                  <a:ext uri="{0D108BD9-81ED-4DB2-BD59-A6C34878D82A}">
                    <a16:rowId xmlns:a16="http://schemas.microsoft.com/office/drawing/2014/main" val="10001"/>
                  </a:ext>
                </a:extLst>
              </a:tr>
              <a:tr h="313015">
                <a:tc>
                  <a:txBody>
                    <a:bodyPr/>
                    <a:lstStyle/>
                    <a:p>
                      <a:pPr algn="ctr"/>
                      <a:r>
                        <a:rPr lang="nl-NL" dirty="0"/>
                        <a:t>TD0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3015">
                <a:tc>
                  <a:txBody>
                    <a:bodyPr/>
                    <a:lstStyle/>
                    <a:p>
                      <a:pPr algn="ctr"/>
                      <a:r>
                        <a:rPr lang="nl-NL" dirty="0"/>
                        <a:t>TD1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3015">
                <a:tc>
                  <a:txBody>
                    <a:bodyPr/>
                    <a:lstStyle/>
                    <a:p>
                      <a:pPr algn="ctr"/>
                      <a:r>
                        <a:rPr lang="nl-NL" dirty="0"/>
                        <a:t>TD2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3015">
                <a:tc>
                  <a:txBody>
                    <a:bodyPr/>
                    <a:lstStyle/>
                    <a:p>
                      <a:pPr algn="ctr"/>
                      <a:r>
                        <a:rPr lang="nl-NL" dirty="0"/>
                        <a:t>TD3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Jurycapaciteit                     </a:t>
            </a:r>
          </a:p>
        </p:txBody>
      </p:sp>
      <p:sp>
        <p:nvSpPr>
          <p:cNvPr id="3" name="Tijdelijke aanduiding voor inhoud 2"/>
          <p:cNvSpPr>
            <a:spLocks noGrp="1"/>
          </p:cNvSpPr>
          <p:nvPr>
            <p:ph sz="quarter" idx="10"/>
          </p:nvPr>
        </p:nvSpPr>
        <p:spPr>
          <a:xfrm>
            <a:off x="838200" y="1795991"/>
            <a:ext cx="10515600" cy="4016484"/>
          </a:xfrm>
        </p:spPr>
        <p:txBody>
          <a:bodyPr/>
          <a:lstStyle/>
          <a:p>
            <a:pPr marL="342900" indent="-342900">
              <a:lnSpc>
                <a:spcPct val="100000"/>
              </a:lnSpc>
            </a:pPr>
            <a:r>
              <a:rPr lang="nl-NL" dirty="0"/>
              <a:t>                                                                                                                                                                                  </a:t>
            </a:r>
          </a:p>
          <a:p>
            <a:pPr marL="342900" indent="-342900">
              <a:lnSpc>
                <a:spcPct val="100000"/>
              </a:lnSpc>
            </a:pPr>
            <a:r>
              <a:rPr lang="nl-NL" dirty="0"/>
              <a:t>                                                                                                       </a:t>
            </a:r>
          </a:p>
          <a:p>
            <a:pPr marL="342900" indent="-342900">
              <a:lnSpc>
                <a:spcPct val="100000"/>
              </a:lnSpc>
            </a:pPr>
            <a:endParaRPr lang="nl-NL" dirty="0"/>
          </a:p>
          <a:p>
            <a:pPr marL="342900" indent="-342900">
              <a:lnSpc>
                <a:spcPct val="100000"/>
              </a:lnSpc>
              <a:buFont typeface="Arial" panose="020B0604020202020204" pitchFamily="34" charset="0"/>
              <a:buChar char="•"/>
            </a:pPr>
            <a:endParaRPr lang="nl-NL" dirty="0"/>
          </a:p>
          <a:p>
            <a:pPr marL="342900" indent="-342900">
              <a:lnSpc>
                <a:spcPct val="100000"/>
              </a:lnSpc>
              <a:buFont typeface="Arial" panose="020B0604020202020204" pitchFamily="34" charset="0"/>
              <a:buChar char="•"/>
            </a:pPr>
            <a:endParaRPr lang="nl-NL" dirty="0"/>
          </a:p>
          <a:p>
            <a:pPr marL="342900" indent="-342900">
              <a:lnSpc>
                <a:spcPct val="100000"/>
              </a:lnSpc>
              <a:buFont typeface="Arial" panose="020B0604020202020204" pitchFamily="34" charset="0"/>
              <a:buChar char="•"/>
            </a:pPr>
            <a:endParaRPr lang="nl-NL" dirty="0"/>
          </a:p>
          <a:p>
            <a:pPr marL="342900" indent="-342900">
              <a:lnSpc>
                <a:spcPct val="100000"/>
              </a:lnSpc>
              <a:buFont typeface="Arial" panose="020B0604020202020204" pitchFamily="34" charset="0"/>
              <a:buChar char="•"/>
            </a:pPr>
            <a:r>
              <a:rPr lang="nl-NL" dirty="0"/>
              <a:t>Gegevens van nieuwe juryleden doorgeven aan Gaby</a:t>
            </a:r>
          </a:p>
          <a:p>
            <a:pPr marL="342900" indent="-342900">
              <a:lnSpc>
                <a:spcPct val="100000"/>
              </a:lnSpc>
              <a:buFont typeface="Arial" panose="020B0604020202020204" pitchFamily="34" charset="0"/>
              <a:buChar char="•"/>
            </a:pPr>
            <a:r>
              <a:rPr lang="nl-NL" dirty="0"/>
              <a:t>Steeds meer verenigingen in nood </a:t>
            </a:r>
            <a:r>
              <a:rPr lang="nl-NL" dirty="0">
                <a:sym typeface="Wingdings" pitchFamily="2" charset="2"/>
              </a:rPr>
              <a:t> elkaar helpen</a:t>
            </a:r>
          </a:p>
          <a:p>
            <a:pPr marL="342900" indent="-342900">
              <a:lnSpc>
                <a:spcPct val="100000"/>
              </a:lnSpc>
              <a:buFont typeface="Arial" panose="020B0604020202020204" pitchFamily="34" charset="0"/>
              <a:buChar char="•"/>
            </a:pPr>
            <a:r>
              <a:rPr lang="nl-NL" dirty="0">
                <a:sym typeface="Wingdings" pitchFamily="2" charset="2"/>
              </a:rPr>
              <a:t>Jurymarktplaats</a:t>
            </a:r>
          </a:p>
          <a:p>
            <a:pPr marL="342900" indent="-342900">
              <a:lnSpc>
                <a:spcPct val="100000"/>
              </a:lnSpc>
              <a:buFont typeface="Arial" panose="020B0604020202020204" pitchFamily="34" charset="0"/>
              <a:buChar char="•"/>
            </a:pPr>
            <a:r>
              <a:rPr lang="nl-NL" dirty="0">
                <a:sym typeface="Wingdings" pitchFamily="2" charset="2"/>
              </a:rPr>
              <a:t>Oproep: stimuleer juryleden om vrijwillig te komen</a:t>
            </a:r>
          </a:p>
        </p:txBody>
      </p:sp>
      <p:graphicFrame>
        <p:nvGraphicFramePr>
          <p:cNvPr id="5" name="Tabel 4"/>
          <p:cNvGraphicFramePr>
            <a:graphicFrameLocks noGrp="1"/>
          </p:cNvGraphicFramePr>
          <p:nvPr/>
        </p:nvGraphicFramePr>
        <p:xfrm>
          <a:off x="1304212" y="2361853"/>
          <a:ext cx="10275078" cy="1483360"/>
        </p:xfrm>
        <a:graphic>
          <a:graphicData uri="http://schemas.openxmlformats.org/drawingml/2006/table">
            <a:tbl>
              <a:tblPr firstRow="1" bandRow="1">
                <a:tableStyleId>{21E4AEA4-8DFA-4A89-87EB-49C32662AFE0}</a:tableStyleId>
              </a:tblPr>
              <a:tblGrid>
                <a:gridCol w="3425026">
                  <a:extLst>
                    <a:ext uri="{9D8B030D-6E8A-4147-A177-3AD203B41FA5}">
                      <a16:colId xmlns:a16="http://schemas.microsoft.com/office/drawing/2014/main" val="20000"/>
                    </a:ext>
                  </a:extLst>
                </a:gridCol>
                <a:gridCol w="3425026">
                  <a:extLst>
                    <a:ext uri="{9D8B030D-6E8A-4147-A177-3AD203B41FA5}">
                      <a16:colId xmlns:a16="http://schemas.microsoft.com/office/drawing/2014/main" val="20001"/>
                    </a:ext>
                  </a:extLst>
                </a:gridCol>
                <a:gridCol w="3425026">
                  <a:extLst>
                    <a:ext uri="{9D8B030D-6E8A-4147-A177-3AD203B41FA5}">
                      <a16:colId xmlns:a16="http://schemas.microsoft.com/office/drawing/2014/main" val="20002"/>
                    </a:ext>
                  </a:extLst>
                </a:gridCol>
              </a:tblGrid>
              <a:tr h="370840">
                <a:tc>
                  <a:txBody>
                    <a:bodyPr/>
                    <a:lstStyle/>
                    <a:p>
                      <a:r>
                        <a:rPr lang="nl-NL" dirty="0"/>
                        <a:t>Brevet                  </a:t>
                      </a:r>
                    </a:p>
                  </a:txBody>
                  <a:tcPr/>
                </a:tc>
                <a:tc>
                  <a:txBody>
                    <a:bodyPr/>
                    <a:lstStyle/>
                    <a:p>
                      <a:r>
                        <a:rPr lang="nl-NL" dirty="0"/>
                        <a:t>2021-2022</a:t>
                      </a:r>
                    </a:p>
                  </a:txBody>
                  <a:tcPr/>
                </a:tc>
                <a:tc>
                  <a:txBody>
                    <a:bodyPr/>
                    <a:lstStyle/>
                    <a:p>
                      <a:r>
                        <a:rPr lang="nl-NL" dirty="0"/>
                        <a:t>2022-2023</a:t>
                      </a:r>
                    </a:p>
                  </a:txBody>
                  <a:tcPr/>
                </a:tc>
                <a:extLst>
                  <a:ext uri="{0D108BD9-81ED-4DB2-BD59-A6C34878D82A}">
                    <a16:rowId xmlns:a16="http://schemas.microsoft.com/office/drawing/2014/main" val="10000"/>
                  </a:ext>
                </a:extLst>
              </a:tr>
              <a:tr h="370840">
                <a:tc>
                  <a:txBody>
                    <a:bodyPr/>
                    <a:lstStyle/>
                    <a:p>
                      <a:r>
                        <a:rPr lang="nl-NL" dirty="0"/>
                        <a:t>TD1</a:t>
                      </a:r>
                    </a:p>
                  </a:txBody>
                  <a:tcPr/>
                </a:tc>
                <a:tc>
                  <a:txBody>
                    <a:bodyPr/>
                    <a:lstStyle/>
                    <a:p>
                      <a:r>
                        <a:rPr lang="nl-NL" dirty="0"/>
                        <a:t>16</a:t>
                      </a:r>
                    </a:p>
                  </a:txBody>
                  <a:tcPr/>
                </a:tc>
                <a:tc>
                  <a:txBody>
                    <a:bodyPr/>
                    <a:lstStyle/>
                    <a:p>
                      <a:r>
                        <a:rPr lang="nl-NL" dirty="0"/>
                        <a:t>28</a:t>
                      </a:r>
                    </a:p>
                  </a:txBody>
                  <a:tcPr/>
                </a:tc>
                <a:extLst>
                  <a:ext uri="{0D108BD9-81ED-4DB2-BD59-A6C34878D82A}">
                    <a16:rowId xmlns:a16="http://schemas.microsoft.com/office/drawing/2014/main" val="10001"/>
                  </a:ext>
                </a:extLst>
              </a:tr>
              <a:tr h="370840">
                <a:tc>
                  <a:txBody>
                    <a:bodyPr/>
                    <a:lstStyle/>
                    <a:p>
                      <a:r>
                        <a:rPr lang="nl-NL" dirty="0"/>
                        <a:t>TD2</a:t>
                      </a:r>
                    </a:p>
                  </a:txBody>
                  <a:tcPr/>
                </a:tc>
                <a:tc>
                  <a:txBody>
                    <a:bodyPr/>
                    <a:lstStyle/>
                    <a:p>
                      <a:r>
                        <a:rPr lang="nl-NL" dirty="0"/>
                        <a:t>32    (waarvan 3 geen MB</a:t>
                      </a:r>
                      <a:r>
                        <a:rPr lang="nl-NL" baseline="0" dirty="0"/>
                        <a:t> brevet)</a:t>
                      </a:r>
                      <a:endParaRPr lang="nl-NL" dirty="0"/>
                    </a:p>
                  </a:txBody>
                  <a:tcPr/>
                </a:tc>
                <a:tc>
                  <a:txBody>
                    <a:bodyPr/>
                    <a:lstStyle/>
                    <a:p>
                      <a:r>
                        <a:rPr lang="nl-NL" dirty="0"/>
                        <a:t>32</a:t>
                      </a:r>
                    </a:p>
                  </a:txBody>
                  <a:tcPr/>
                </a:tc>
                <a:extLst>
                  <a:ext uri="{0D108BD9-81ED-4DB2-BD59-A6C34878D82A}">
                    <a16:rowId xmlns:a16="http://schemas.microsoft.com/office/drawing/2014/main" val="10002"/>
                  </a:ext>
                </a:extLst>
              </a:tr>
              <a:tr h="370840">
                <a:tc>
                  <a:txBody>
                    <a:bodyPr/>
                    <a:lstStyle/>
                    <a:p>
                      <a:r>
                        <a:rPr lang="nl-NL" dirty="0"/>
                        <a:t>TD3</a:t>
                      </a:r>
                    </a:p>
                  </a:txBody>
                  <a:tcPr/>
                </a:tc>
                <a:tc>
                  <a:txBody>
                    <a:bodyPr/>
                    <a:lstStyle/>
                    <a:p>
                      <a:r>
                        <a:rPr lang="nl-NL" dirty="0"/>
                        <a:t>25    (waarvan  4 geen MB brevet)</a:t>
                      </a:r>
                    </a:p>
                  </a:txBody>
                  <a:tcPr/>
                </a:tc>
                <a:tc>
                  <a:txBody>
                    <a:bodyPr/>
                    <a:lstStyle/>
                    <a:p>
                      <a:r>
                        <a:rPr lang="nl-NL" dirty="0"/>
                        <a:t>25</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2259"/>
            <a:ext cx="10515600" cy="701731"/>
          </a:xfrm>
        </p:spPr>
        <p:txBody>
          <a:bodyPr/>
          <a:lstStyle/>
          <a:p>
            <a:r>
              <a:rPr lang="nl-NL" dirty="0"/>
              <a:t>Wijzigingen oefenstof	</a:t>
            </a:r>
          </a:p>
        </p:txBody>
      </p:sp>
      <p:sp>
        <p:nvSpPr>
          <p:cNvPr id="3" name="Tijdelijke aanduiding voor inhoud 2"/>
          <p:cNvSpPr>
            <a:spLocks noGrp="1"/>
          </p:cNvSpPr>
          <p:nvPr>
            <p:ph sz="quarter" idx="10"/>
          </p:nvPr>
        </p:nvSpPr>
        <p:spPr>
          <a:xfrm>
            <a:off x="819537" y="2197201"/>
            <a:ext cx="10921181" cy="3604064"/>
          </a:xfrm>
        </p:spPr>
        <p:txBody>
          <a:bodyPr/>
          <a:lstStyle/>
          <a:p>
            <a:pPr marL="342900" indent="-342900">
              <a:lnSpc>
                <a:spcPct val="100000"/>
              </a:lnSpc>
            </a:pPr>
            <a:r>
              <a:rPr lang="nl-NL" b="1" dirty="0"/>
              <a:t>Bovenbouw</a:t>
            </a:r>
          </a:p>
          <a:p>
            <a:pPr marL="342900" indent="-342900">
              <a:lnSpc>
                <a:spcPct val="100000"/>
              </a:lnSpc>
              <a:buFont typeface="Arial" panose="020B0604020202020204" pitchFamily="34" charset="0"/>
              <a:buChar char="•"/>
            </a:pPr>
            <a:r>
              <a:rPr lang="nl-NL" dirty="0"/>
              <a:t>Recent toegevoegd: </a:t>
            </a:r>
            <a:br>
              <a:rPr lang="nl-NL" dirty="0"/>
            </a:br>
            <a:r>
              <a:rPr lang="nl-NL" dirty="0"/>
              <a:t>Brug: </a:t>
            </a:r>
            <a:r>
              <a:rPr lang="nl-NL" dirty="0" err="1"/>
              <a:t>tegenspreiden</a:t>
            </a:r>
            <a:r>
              <a:rPr lang="nl-NL" dirty="0"/>
              <a:t> onderzwaai 1 ½ draai (B)</a:t>
            </a:r>
            <a:br>
              <a:rPr lang="nl-NL" dirty="0"/>
            </a:br>
            <a:r>
              <a:rPr lang="nl-NL" dirty="0"/>
              <a:t>Brug: onderzwaai (zonver voetplaatsing) vanuit steun met ½ of 1/1 draai (TA)</a:t>
            </a:r>
            <a:br>
              <a:rPr lang="nl-NL" dirty="0"/>
            </a:br>
            <a:endParaRPr lang="nl-NL" dirty="0"/>
          </a:p>
          <a:p>
            <a:pPr marL="342900" indent="-342900">
              <a:lnSpc>
                <a:spcPct val="100000"/>
              </a:lnSpc>
              <a:buFont typeface="Arial" panose="020B0604020202020204" pitchFamily="34" charset="0"/>
              <a:buChar char="•"/>
            </a:pPr>
            <a:endParaRPr lang="nl-NL" dirty="0"/>
          </a:p>
          <a:p>
            <a:pPr marL="342900" indent="-342900">
              <a:lnSpc>
                <a:spcPct val="100000"/>
              </a:lnSpc>
              <a:buFont typeface="Arial" panose="020B0604020202020204" pitchFamily="34" charset="0"/>
              <a:buChar char="•"/>
            </a:pPr>
            <a:endParaRPr lang="nl-NL" dirty="0"/>
          </a:p>
          <a:p>
            <a:pPr marL="342900" indent="-342900">
              <a:lnSpc>
                <a:spcPct val="100000"/>
              </a:lnSpc>
              <a:buFont typeface="Arial" panose="020B0604020202020204" pitchFamily="34" charset="0"/>
              <a:buChar char="•"/>
            </a:pPr>
            <a:endParaRPr lang="nl-NL" dirty="0"/>
          </a:p>
          <a:p>
            <a:pPr marL="342900" indent="-342900">
              <a:lnSpc>
                <a:spcPct val="100000"/>
              </a:lnSpc>
              <a:buFont typeface="Arial" panose="020B0604020202020204" pitchFamily="34" charset="0"/>
              <a:buChar char="•"/>
            </a:pPr>
            <a:endParaRPr lang="nl-NL" dirty="0"/>
          </a:p>
          <a:p>
            <a:endParaRPr lang="nl-NL" dirty="0"/>
          </a:p>
        </p:txBody>
      </p:sp>
    </p:spTree>
    <p:extLst>
      <p:ext uri="{BB962C8B-B14F-4D97-AF65-F5344CB8AC3E}">
        <p14:creationId xmlns:p14="http://schemas.microsoft.com/office/powerpoint/2010/main" val="323604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0"/>
          </p:nvPr>
        </p:nvSpPr>
        <p:spPr>
          <a:xfrm>
            <a:off x="847531" y="1795991"/>
            <a:ext cx="10515600" cy="5394297"/>
          </a:xfrm>
        </p:spPr>
        <p:txBody>
          <a:bodyPr/>
          <a:lstStyle/>
          <a:p>
            <a:pPr marL="342900" indent="-342900">
              <a:lnSpc>
                <a:spcPct val="100000"/>
              </a:lnSpc>
              <a:buFont typeface="Arial" panose="020B0604020202020204" pitchFamily="34" charset="0"/>
              <a:buChar char="•"/>
            </a:pPr>
            <a:r>
              <a:rPr lang="nl-NL" b="1" dirty="0" err="1"/>
              <a:t>Tea</a:t>
            </a:r>
            <a:r>
              <a:rPr lang="nl-NL" b="1"/>
              <a:t>                              mwedstrijden</a:t>
            </a:r>
            <a:r>
              <a:rPr lang="nl-NL" b="1" dirty="0"/>
              <a:t> (voor alle niveaus, zowel MB als BB)</a:t>
            </a:r>
            <a:br>
              <a:rPr lang="nl-NL" dirty="0"/>
            </a:br>
            <a:r>
              <a:rPr lang="nl-NL" dirty="0"/>
              <a:t>De vereniging moet per team 1 jurylid leveren met het juiste brevet. </a:t>
            </a:r>
            <a:br>
              <a:rPr lang="nl-NL" dirty="0"/>
            </a:br>
            <a:r>
              <a:rPr lang="nl-NL" dirty="0"/>
              <a:t>Gecombineerd team? Stem samen af welk jurylid komt jureren. </a:t>
            </a:r>
          </a:p>
          <a:p>
            <a:pPr marL="342900" indent="-342900">
              <a:lnSpc>
                <a:spcPct val="100000"/>
              </a:lnSpc>
              <a:buFont typeface="Arial" panose="020B0604020202020204" pitchFamily="34" charset="0"/>
              <a:buChar char="•"/>
            </a:pPr>
            <a:r>
              <a:rPr lang="nl-NL" b="1" dirty="0"/>
              <a:t>Individuele wedstrijden (voor alle niveaus zowel MB als BB)</a:t>
            </a:r>
            <a:br>
              <a:rPr lang="nl-NL" dirty="0"/>
            </a:br>
            <a:r>
              <a:rPr lang="nl-NL" dirty="0"/>
              <a:t>per 2 turnsters, per wedstrijdronde  = 1 jurylid </a:t>
            </a:r>
            <a:br>
              <a:rPr lang="nl-NL" dirty="0"/>
            </a:br>
            <a:r>
              <a:rPr lang="nl-NL" dirty="0"/>
              <a:t>Bijvoorbeeld:</a:t>
            </a:r>
          </a:p>
          <a:p>
            <a:pPr marL="342900" indent="-342900">
              <a:lnSpc>
                <a:spcPct val="100000"/>
              </a:lnSpc>
              <a:buFont typeface="Arial" panose="020B0604020202020204" pitchFamily="34" charset="0"/>
              <a:buChar char="•"/>
            </a:pPr>
            <a:endParaRPr lang="nl-NL" dirty="0"/>
          </a:p>
          <a:p>
            <a:pPr marL="342900" indent="-342900">
              <a:lnSpc>
                <a:spcPct val="100000"/>
              </a:lnSpc>
            </a:pPr>
            <a:endParaRPr lang="nl-NL" dirty="0"/>
          </a:p>
          <a:p>
            <a:pPr marL="342900" indent="-342900">
              <a:lnSpc>
                <a:spcPct val="100000"/>
              </a:lnSpc>
            </a:pPr>
            <a:br>
              <a:rPr lang="nl-NL" dirty="0"/>
            </a:br>
            <a:br>
              <a:rPr lang="nl-NL" dirty="0"/>
            </a:br>
            <a:endParaRPr lang="nl-NL" dirty="0"/>
          </a:p>
          <a:p>
            <a:pPr marL="342900" indent="-342900">
              <a:lnSpc>
                <a:spcPct val="100000"/>
              </a:lnSpc>
              <a:buFont typeface="Arial" panose="020B0604020202020204" pitchFamily="34" charset="0"/>
              <a:buChar char="•"/>
            </a:pPr>
            <a:r>
              <a:rPr lang="nl-NL" dirty="0"/>
              <a:t>als een team wordt afgemeld voor een wedstrijd, staat dit los van het aantal juryleden dat geleverd moet worden. Loket is bindend.</a:t>
            </a:r>
          </a:p>
          <a:p>
            <a:pPr marL="342900" indent="-342900">
              <a:lnSpc>
                <a:spcPct val="100000"/>
              </a:lnSpc>
              <a:buFont typeface="Arial" panose="020B0604020202020204" pitchFamily="34" charset="0"/>
              <a:buChar char="•"/>
            </a:pPr>
            <a:r>
              <a:rPr lang="nl-NL" dirty="0"/>
              <a:t>Bij het niet leveren van de juryleden worden de turnsters van de </a:t>
            </a:r>
            <a:br>
              <a:rPr lang="nl-NL" dirty="0"/>
            </a:br>
            <a:r>
              <a:rPr lang="nl-NL" dirty="0"/>
              <a:t>betreffende vereniging uitgesloten van de wedstrijd</a:t>
            </a:r>
          </a:p>
          <a:p>
            <a:endParaRPr lang="nl-NL" dirty="0"/>
          </a:p>
        </p:txBody>
      </p:sp>
      <p:graphicFrame>
        <p:nvGraphicFramePr>
          <p:cNvPr id="5" name="Tabel 4"/>
          <p:cNvGraphicFramePr>
            <a:graphicFrameLocks noGrp="1"/>
          </p:cNvGraphicFramePr>
          <p:nvPr/>
        </p:nvGraphicFramePr>
        <p:xfrm>
          <a:off x="1286931" y="3691465"/>
          <a:ext cx="7425268" cy="1761066"/>
        </p:xfrm>
        <a:graphic>
          <a:graphicData uri="http://schemas.openxmlformats.org/drawingml/2006/table">
            <a:tbl>
              <a:tblPr firstRow="1" bandRow="1">
                <a:tableStyleId>{5C22544A-7EE6-4342-B048-85BDC9FD1C3A}</a:tableStyleId>
              </a:tblPr>
              <a:tblGrid>
                <a:gridCol w="1856317">
                  <a:extLst>
                    <a:ext uri="{9D8B030D-6E8A-4147-A177-3AD203B41FA5}">
                      <a16:colId xmlns:a16="http://schemas.microsoft.com/office/drawing/2014/main" val="20000"/>
                    </a:ext>
                  </a:extLst>
                </a:gridCol>
                <a:gridCol w="1856317">
                  <a:extLst>
                    <a:ext uri="{9D8B030D-6E8A-4147-A177-3AD203B41FA5}">
                      <a16:colId xmlns:a16="http://schemas.microsoft.com/office/drawing/2014/main" val="20001"/>
                    </a:ext>
                  </a:extLst>
                </a:gridCol>
                <a:gridCol w="1856317">
                  <a:extLst>
                    <a:ext uri="{9D8B030D-6E8A-4147-A177-3AD203B41FA5}">
                      <a16:colId xmlns:a16="http://schemas.microsoft.com/office/drawing/2014/main" val="20002"/>
                    </a:ext>
                  </a:extLst>
                </a:gridCol>
                <a:gridCol w="1856317">
                  <a:extLst>
                    <a:ext uri="{9D8B030D-6E8A-4147-A177-3AD203B41FA5}">
                      <a16:colId xmlns:a16="http://schemas.microsoft.com/office/drawing/2014/main" val="20003"/>
                    </a:ext>
                  </a:extLst>
                </a:gridCol>
              </a:tblGrid>
              <a:tr h="293511">
                <a:tc>
                  <a:txBody>
                    <a:bodyPr/>
                    <a:lstStyle/>
                    <a:p>
                      <a:r>
                        <a:rPr lang="nl-NL" sz="1200" dirty="0">
                          <a:latin typeface="Century Gothic" panose="020B0502020202020204" pitchFamily="34" charset="0"/>
                        </a:rPr>
                        <a:t>Vereniging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200" dirty="0">
                          <a:latin typeface="Century Gothic" panose="020B0502020202020204" pitchFamily="34" charset="0"/>
                        </a:rPr>
                        <a:t>Wedstrijd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200" dirty="0">
                          <a:latin typeface="Century Gothic" panose="020B0502020202020204" pitchFamily="34" charset="0"/>
                        </a:rPr>
                        <a:t>Wedstrijd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r>
                        <a:rPr lang="nl-NL" sz="1200" dirty="0">
                          <a:latin typeface="Century Gothic" panose="020B0502020202020204" pitchFamily="34" charset="0"/>
                        </a:rPr>
                        <a:t>Wedstrijd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extLst>
                  <a:ext uri="{0D108BD9-81ED-4DB2-BD59-A6C34878D82A}">
                    <a16:rowId xmlns:a16="http://schemas.microsoft.com/office/drawing/2014/main" val="10000"/>
                  </a:ext>
                </a:extLst>
              </a:tr>
              <a:tr h="293511">
                <a:tc>
                  <a:txBody>
                    <a:bodyPr/>
                    <a:lstStyle/>
                    <a:p>
                      <a:r>
                        <a:rPr lang="nl-NL" sz="1200" dirty="0">
                          <a:latin typeface="Century Gothic" panose="020B0502020202020204" pitchFamily="34" charset="0"/>
                        </a:rPr>
                        <a:t>SC </a:t>
                      </a:r>
                      <a:r>
                        <a:rPr lang="nl-NL" sz="1200" dirty="0" err="1">
                          <a:latin typeface="Century Gothic" panose="020B0502020202020204" pitchFamily="34" charset="0"/>
                        </a:rPr>
                        <a:t>Pareja</a:t>
                      </a:r>
                      <a:endParaRPr lang="nl-NL"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3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2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3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3511">
                <a:tc>
                  <a:txBody>
                    <a:bodyPr/>
                    <a:lstStyle/>
                    <a:p>
                      <a:r>
                        <a:rPr lang="nl-NL" sz="1200" dirty="0">
                          <a:latin typeface="Century Gothic" panose="020B0502020202020204" pitchFamily="34" charset="0"/>
                        </a:rPr>
                        <a:t>TC </a:t>
                      </a:r>
                      <a:r>
                        <a:rPr lang="nl-NL" sz="1200" dirty="0" err="1">
                          <a:latin typeface="Century Gothic" panose="020B0502020202020204" pitchFamily="34" charset="0"/>
                        </a:rPr>
                        <a:t>Horn</a:t>
                      </a:r>
                      <a:endParaRPr lang="nl-NL"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1 turnster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2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3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3511">
                <a:tc>
                  <a:txBody>
                    <a:bodyPr/>
                    <a:lstStyle/>
                    <a:p>
                      <a:r>
                        <a:rPr lang="nl-NL" sz="1200" dirty="0">
                          <a:latin typeface="Century Gothic" panose="020B0502020202020204" pitchFamily="34" charset="0"/>
                        </a:rPr>
                        <a:t>Dynamica Parkstad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1 turnster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1 turnster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0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3511">
                <a:tc>
                  <a:txBody>
                    <a:bodyPr/>
                    <a:lstStyle/>
                    <a:p>
                      <a:r>
                        <a:rPr lang="nl-NL" sz="1200" dirty="0">
                          <a:latin typeface="Century Gothic" panose="020B0502020202020204" pitchFamily="34" charset="0"/>
                        </a:rPr>
                        <a:t>GV. Jan van Weert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4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3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1 turnster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3511">
                <a:tc>
                  <a:txBody>
                    <a:bodyPr/>
                    <a:lstStyle/>
                    <a:p>
                      <a:r>
                        <a:rPr lang="nl-NL" sz="1200" dirty="0">
                          <a:latin typeface="Century Gothic" panose="020B0502020202020204" pitchFamily="34" charset="0"/>
                        </a:rPr>
                        <a:t>GV. Balans</a:t>
                      </a:r>
                      <a:r>
                        <a:rPr lang="nl-NL" sz="1200" baseline="0" dirty="0">
                          <a:latin typeface="Century Gothic" panose="020B0502020202020204" pitchFamily="34" charset="0"/>
                        </a:rPr>
                        <a:t> Kerkrade</a:t>
                      </a:r>
                      <a:endParaRPr lang="nl-NL"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1 turnster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3 turnsters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200" dirty="0">
                          <a:latin typeface="Century Gothic" panose="020B0502020202020204" pitchFamily="34" charset="0"/>
                        </a:rPr>
                        <a:t>Levert 1 turnster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oelichting met afgeronde rechthoek 5"/>
          <p:cNvSpPr/>
          <p:nvPr/>
        </p:nvSpPr>
        <p:spPr bwMode="auto">
          <a:xfrm>
            <a:off x="9149267" y="3682999"/>
            <a:ext cx="2043666" cy="1431528"/>
          </a:xfrm>
          <a:prstGeom prst="wedgeRoundRectCallout">
            <a:avLst>
              <a:gd name="adj1" fmla="val -52746"/>
              <a:gd name="adj2" fmla="val 71641"/>
              <a:gd name="adj3" fmla="val 16667"/>
            </a:avLst>
          </a:prstGeom>
          <a:noFill/>
          <a:ln w="28575" cap="flat" cmpd="sng" algn="ctr">
            <a:solidFill>
              <a:srgbClr val="FF9E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44958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pPr>
            <a:endParaRPr kumimoji="0" lang="nl-NL" sz="24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Tekstvak 6"/>
          <p:cNvSpPr txBox="1"/>
          <p:nvPr/>
        </p:nvSpPr>
        <p:spPr>
          <a:xfrm>
            <a:off x="9183216" y="3771774"/>
            <a:ext cx="2016224" cy="1277273"/>
          </a:xfrm>
          <a:prstGeom prst="rect">
            <a:avLst/>
          </a:prstGeom>
          <a:noFill/>
        </p:spPr>
        <p:txBody>
          <a:bodyPr wrap="square" rtlCol="0">
            <a:spAutoFit/>
          </a:bodyPr>
          <a:lstStyle/>
          <a:p>
            <a:pPr algn="ctr"/>
            <a:r>
              <a:rPr lang="nl-NL" sz="1100" dirty="0">
                <a:solidFill>
                  <a:schemeClr val="tx1"/>
                </a:solidFill>
                <a:latin typeface="Century Gothic" panose="020B0502020202020204" pitchFamily="34" charset="0"/>
              </a:rPr>
              <a:t>GV. Balans moet in wedstrijd 2 één jurylid leveren </a:t>
            </a:r>
            <a:r>
              <a:rPr lang="nl-NL" sz="1100" u="sng" dirty="0">
                <a:solidFill>
                  <a:schemeClr val="tx1"/>
                </a:solidFill>
                <a:latin typeface="Century Gothic" panose="020B0502020202020204" pitchFamily="34" charset="0"/>
              </a:rPr>
              <a:t>en</a:t>
            </a:r>
            <a:r>
              <a:rPr lang="nl-NL" sz="1100" dirty="0">
                <a:solidFill>
                  <a:schemeClr val="tx1"/>
                </a:solidFill>
                <a:latin typeface="Century Gothic" panose="020B0502020202020204" pitchFamily="34" charset="0"/>
              </a:rPr>
              <a:t> omdat wedstrijd 1 en 3 samen 2 turnsters turnen, is dit nog 1 jurylid in wedstrijd 1 of wedstrijd 3. </a:t>
            </a:r>
          </a:p>
        </p:txBody>
      </p:sp>
      <p:sp>
        <p:nvSpPr>
          <p:cNvPr id="8" name="Titel 7"/>
          <p:cNvSpPr>
            <a:spLocks noGrp="1"/>
          </p:cNvSpPr>
          <p:nvPr>
            <p:ph type="title"/>
          </p:nvPr>
        </p:nvSpPr>
        <p:spPr/>
        <p:txBody>
          <a:bodyPr/>
          <a:lstStyle/>
          <a:p>
            <a:r>
              <a:rPr lang="nl-NL" dirty="0"/>
              <a:t>Juryafspraken 2023-2024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Juryafspraken 2023-2024</a:t>
            </a:r>
          </a:p>
        </p:txBody>
      </p:sp>
      <p:sp>
        <p:nvSpPr>
          <p:cNvPr id="3" name="Tijdelijke aanduiding voor inhoud 2"/>
          <p:cNvSpPr>
            <a:spLocks noGrp="1"/>
          </p:cNvSpPr>
          <p:nvPr>
            <p:ph sz="quarter" idx="10"/>
          </p:nvPr>
        </p:nvSpPr>
        <p:spPr>
          <a:xfrm>
            <a:off x="838200" y="1795991"/>
            <a:ext cx="10515600" cy="3760004"/>
          </a:xfrm>
        </p:spPr>
        <p:txBody>
          <a:bodyPr/>
          <a:lstStyle/>
          <a:p>
            <a:pPr marL="342900" indent="-342900">
              <a:lnSpc>
                <a:spcPct val="100000"/>
              </a:lnSpc>
              <a:buFont typeface="Arial" panose="020B0604020202020204" pitchFamily="34" charset="0"/>
              <a:buChar char="•"/>
            </a:pPr>
            <a:r>
              <a:rPr lang="nl-NL" dirty="0"/>
              <a:t>Mogelijk in de toekomst naar een andere organisatievorm </a:t>
            </a:r>
            <a:r>
              <a:rPr lang="nl-NL" dirty="0">
                <a:sym typeface="Wingdings" pitchFamily="2" charset="2"/>
              </a:rPr>
              <a:t> landelijk</a:t>
            </a:r>
          </a:p>
          <a:p>
            <a:pPr marL="342900" indent="-342900">
              <a:lnSpc>
                <a:spcPct val="100000"/>
              </a:lnSpc>
              <a:buFont typeface="Arial" panose="020B0604020202020204" pitchFamily="34" charset="0"/>
              <a:buChar char="•"/>
            </a:pPr>
            <a:r>
              <a:rPr lang="nl-NL" dirty="0">
                <a:sym typeface="Wingdings" pitchFamily="2" charset="2"/>
              </a:rPr>
              <a:t>Groep met hoofdjuryleden</a:t>
            </a:r>
            <a:br>
              <a:rPr lang="nl-NL" dirty="0">
                <a:sym typeface="Wingdings" pitchFamily="2" charset="2"/>
              </a:rPr>
            </a:br>
            <a:r>
              <a:rPr lang="nl-NL" dirty="0">
                <a:sym typeface="Wingdings" pitchFamily="2" charset="2"/>
              </a:rPr>
              <a:t> commissie kijkt hier naar</a:t>
            </a:r>
          </a:p>
          <a:p>
            <a:pPr marL="342900" indent="-342900">
              <a:lnSpc>
                <a:spcPct val="100000"/>
              </a:lnSpc>
              <a:buFont typeface="Arial" panose="020B0604020202020204" pitchFamily="34" charset="0"/>
              <a:buChar char="•"/>
            </a:pPr>
            <a:r>
              <a:rPr lang="nl-NL" dirty="0"/>
              <a:t>Regelzaken blijft via Gaby verlopen</a:t>
            </a:r>
          </a:p>
          <a:p>
            <a:pPr marL="342900" indent="-342900">
              <a:lnSpc>
                <a:spcPct val="100000"/>
              </a:lnSpc>
              <a:buFont typeface="Arial" panose="020B0604020202020204" pitchFamily="34" charset="0"/>
              <a:buChar char="•"/>
            </a:pPr>
            <a:r>
              <a:rPr lang="nl-NL" dirty="0"/>
              <a:t>Komend seizoen experimenteerfase</a:t>
            </a:r>
          </a:p>
          <a:p>
            <a:pPr marL="342900" indent="-342900">
              <a:lnSpc>
                <a:spcPct val="100000"/>
              </a:lnSpc>
            </a:pPr>
            <a:endParaRPr lang="nl-NL" dirty="0"/>
          </a:p>
          <a:p>
            <a:pPr marL="342900" indent="-342900">
              <a:lnSpc>
                <a:spcPct val="100000"/>
              </a:lnSpc>
              <a:buFont typeface="Arial" panose="020B0604020202020204" pitchFamily="34" charset="0"/>
              <a:buChar char="•"/>
            </a:pPr>
            <a:r>
              <a:rPr lang="nl-NL" dirty="0"/>
              <a:t>Naast juryvergadering ook juryvoorbereiding via mail</a:t>
            </a:r>
          </a:p>
          <a:p>
            <a:pPr marL="342900" indent="-342900">
              <a:lnSpc>
                <a:spcPct val="100000"/>
              </a:lnSpc>
              <a:buFont typeface="Arial" panose="020B0604020202020204" pitchFamily="34" charset="0"/>
              <a:buChar char="•"/>
            </a:pPr>
            <a:r>
              <a:rPr lang="nl-NL" dirty="0"/>
              <a:t>Uitbetaling jurygeld overmaken of contact </a:t>
            </a:r>
            <a:br>
              <a:rPr lang="nl-NL" dirty="0"/>
            </a:br>
            <a:r>
              <a:rPr lang="nl-NL" dirty="0">
                <a:sym typeface="Wingdings" pitchFamily="2" charset="2"/>
              </a:rPr>
              <a:t> welke vorm is afhankelijk van organiserende vereniging</a:t>
            </a:r>
          </a:p>
          <a:p>
            <a:pPr marL="342900" indent="-342900">
              <a:lnSpc>
                <a:spcPct val="100000"/>
              </a:lnSpc>
              <a:buFont typeface="Arial" panose="020B0604020202020204" pitchFamily="34" charset="0"/>
              <a:buChar char="•"/>
            </a:pPr>
            <a:endParaRPr lang="nl-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wedstrijdinformatie</a:t>
            </a:r>
          </a:p>
        </p:txBody>
      </p:sp>
      <p:sp>
        <p:nvSpPr>
          <p:cNvPr id="3" name="Tijdelijke aanduiding voor inhoud 2"/>
          <p:cNvSpPr>
            <a:spLocks noGrp="1"/>
          </p:cNvSpPr>
          <p:nvPr>
            <p:ph sz="quarter" idx="10"/>
          </p:nvPr>
        </p:nvSpPr>
        <p:spPr>
          <a:xfrm>
            <a:off x="838200" y="1795991"/>
            <a:ext cx="10515600" cy="2984407"/>
          </a:xfrm>
        </p:spPr>
        <p:txBody>
          <a:bodyPr/>
          <a:lstStyle/>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endParaRPr lang="nl-NL" altLang="nl-NL" b="1" dirty="0">
              <a:solidFill>
                <a:srgbClr val="000000"/>
              </a:solidFill>
            </a:endParaRPr>
          </a:p>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endParaRPr lang="nl-NL" altLang="nl-NL" b="1" dirty="0">
              <a:solidFill>
                <a:srgbClr val="000000"/>
              </a:solidFill>
            </a:endParaRPr>
          </a:p>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r>
              <a:rPr lang="nl-NL" altLang="nl-NL" b="1" dirty="0">
                <a:solidFill>
                  <a:srgbClr val="000000"/>
                </a:solidFill>
              </a:rPr>
              <a:t>Alle informatie is terug te lezen in de wedstrijdinformatie.</a:t>
            </a:r>
          </a:p>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endParaRPr lang="nl-NL" altLang="nl-NL" b="1" dirty="0">
              <a:solidFill>
                <a:srgbClr val="000000"/>
              </a:solidFill>
            </a:endParaRPr>
          </a:p>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endParaRPr lang="nl-NL" altLang="nl-NL" b="1" dirty="0">
              <a:solidFill>
                <a:srgbClr val="000000"/>
              </a:solidFill>
            </a:endParaRPr>
          </a:p>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r>
              <a:rPr lang="nl-NL" altLang="nl-NL" b="1" dirty="0">
                <a:solidFill>
                  <a:srgbClr val="000000"/>
                </a:solidFill>
              </a:rPr>
              <a:t>Dringend verzoek:</a:t>
            </a:r>
          </a:p>
          <a:p>
            <a:pPr marL="170180" indent="-170180" algn="ctr">
              <a:tabLst>
                <a:tab pos="169545" algn="l"/>
                <a:tab pos="855345" algn="l"/>
                <a:tab pos="1541145" algn="l"/>
                <a:tab pos="2226945" algn="l"/>
                <a:tab pos="2912745" algn="l"/>
                <a:tab pos="3598545" algn="l"/>
                <a:tab pos="4284345" algn="l"/>
                <a:tab pos="4970145" algn="l"/>
                <a:tab pos="5655945" algn="l"/>
                <a:tab pos="6341745" algn="l"/>
                <a:tab pos="7027545" algn="l"/>
                <a:tab pos="7713345" algn="l"/>
                <a:tab pos="8399145" algn="l"/>
                <a:tab pos="9084945" algn="l"/>
                <a:tab pos="9770745" algn="l"/>
                <a:tab pos="10456545" algn="l"/>
              </a:tabLst>
            </a:pPr>
            <a:r>
              <a:rPr lang="nl-NL" altLang="nl-NL" u="sng" dirty="0">
                <a:solidFill>
                  <a:srgbClr val="000000"/>
                </a:solidFill>
              </a:rPr>
              <a:t>Laat jullie hulpleiding/assistenten deze wedstrijdinformatie ook lezen !!!</a:t>
            </a:r>
          </a:p>
          <a:p>
            <a:endParaRPr lang="nl-NL"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afsluiting</a:t>
            </a:r>
          </a:p>
        </p:txBody>
      </p:sp>
      <p:sp>
        <p:nvSpPr>
          <p:cNvPr id="3" name="Tijdelijke aanduiding voor inhoud 2"/>
          <p:cNvSpPr>
            <a:spLocks noGrp="1"/>
          </p:cNvSpPr>
          <p:nvPr>
            <p:ph sz="quarter" idx="10"/>
          </p:nvPr>
        </p:nvSpPr>
        <p:spPr>
          <a:xfrm>
            <a:off x="838200" y="1795991"/>
            <a:ext cx="10515600" cy="774571"/>
          </a:xfrm>
        </p:spPr>
        <p:txBody>
          <a:bodyPr/>
          <a:lstStyle/>
          <a:p>
            <a:pPr marL="342900" indent="-342900">
              <a:lnSpc>
                <a:spcPct val="100000"/>
              </a:lnSpc>
              <a:buFont typeface="Arial" panose="020B0604020202020204" pitchFamily="34" charset="0"/>
              <a:buChar char="•"/>
            </a:pPr>
            <a:r>
              <a:rPr lang="nl-NL" dirty="0"/>
              <a:t>Zijn er nog vragen/opmerkingen</a:t>
            </a:r>
          </a:p>
          <a:p>
            <a:pPr marL="342900" indent="-342900">
              <a:lnSpc>
                <a:spcPct val="100000"/>
              </a:lnSpc>
              <a:buFont typeface="Arial" panose="020B0604020202020204" pitchFamily="34" charset="0"/>
              <a:buChar char="•"/>
            </a:pPr>
            <a:r>
              <a:rPr lang="nl-NL" dirty="0"/>
              <a:t>Dank voor jullie komst!</a:t>
            </a:r>
          </a:p>
        </p:txBody>
      </p:sp>
      <p:pic>
        <p:nvPicPr>
          <p:cNvPr id="2052" name="Picture 4" descr="poppetje-vraag - Flexservers"/>
          <p:cNvPicPr>
            <a:picLocks noChangeAspect="1" noChangeArrowheads="1"/>
          </p:cNvPicPr>
          <p:nvPr/>
        </p:nvPicPr>
        <p:blipFill>
          <a:blip r:embed="rId2" cstate="print"/>
          <a:srcRect/>
          <a:stretch>
            <a:fillRect/>
          </a:stretch>
        </p:blipFill>
        <p:spPr bwMode="auto">
          <a:xfrm>
            <a:off x="6028268" y="2814808"/>
            <a:ext cx="2929465" cy="384295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3A4039B-C43C-1D85-285D-91D43284D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978" y="1308652"/>
            <a:ext cx="8324022" cy="5549348"/>
          </a:xfrm>
          <a:prstGeom prst="rect">
            <a:avLst/>
          </a:prstGeom>
        </p:spPr>
      </p:pic>
      <p:sp>
        <p:nvSpPr>
          <p:cNvPr id="2" name="Titel 1">
            <a:extLst>
              <a:ext uri="{FF2B5EF4-FFF2-40B4-BE49-F238E27FC236}">
                <a16:creationId xmlns:a16="http://schemas.microsoft.com/office/drawing/2014/main" id="{AC22B0C2-36AC-4418-B633-25066B7DC3CB}"/>
              </a:ext>
            </a:extLst>
          </p:cNvPr>
          <p:cNvSpPr>
            <a:spLocks noGrp="1"/>
          </p:cNvSpPr>
          <p:nvPr>
            <p:ph type="ctrTitle"/>
          </p:nvPr>
        </p:nvSpPr>
        <p:spPr>
          <a:xfrm>
            <a:off x="195132" y="434089"/>
            <a:ext cx="5940288" cy="1105314"/>
          </a:xfrm>
        </p:spPr>
        <p:txBody>
          <a:bodyPr>
            <a:normAutofit/>
          </a:bodyPr>
          <a:lstStyle/>
          <a:p>
            <a:r>
              <a:rPr lang="nl-NL" sz="3600" dirty="0"/>
              <a:t>Platform turnen Limburg </a:t>
            </a:r>
          </a:p>
        </p:txBody>
      </p:sp>
    </p:spTree>
    <p:extLst>
      <p:ext uri="{BB962C8B-B14F-4D97-AF65-F5344CB8AC3E}">
        <p14:creationId xmlns:p14="http://schemas.microsoft.com/office/powerpoint/2010/main" val="223811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90BAA718-27CE-BCDB-0653-839AF4D18B59}"/>
              </a:ext>
            </a:extLst>
          </p:cNvPr>
          <p:cNvSpPr txBox="1">
            <a:spLocks/>
          </p:cNvSpPr>
          <p:nvPr/>
        </p:nvSpPr>
        <p:spPr>
          <a:xfrm>
            <a:off x="838200" y="1825625"/>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chemeClr val="tx1"/>
                </a:solidFill>
                <a:effectLst/>
                <a:uLnTx/>
                <a:uFillTx/>
                <a:latin typeface="+mn-lt"/>
                <a:ea typeface="+mn-ea"/>
                <a:cs typeface="+mn-cs"/>
              </a:rPr>
              <a:t>Kans voor talentvolle turnsters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chemeClr val="tx1"/>
                </a:solidFill>
                <a:effectLst/>
                <a:uLnTx/>
                <a:uFillTx/>
                <a:latin typeface="+mn-lt"/>
                <a:ea typeface="+mn-ea"/>
                <a:cs typeface="+mn-cs"/>
              </a:rPr>
              <a:t>Meisjes tussen de 7-12 jaar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chemeClr val="tx1"/>
                </a:solidFill>
                <a:effectLst/>
                <a:uLnTx/>
                <a:uFillTx/>
                <a:latin typeface="+mn-lt"/>
                <a:ea typeface="+mn-ea"/>
                <a:cs typeface="+mn-cs"/>
              </a:rPr>
              <a:t>Verzorgen van activiteiten voor trainers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schemeClr val="tx1"/>
                </a:solidFill>
                <a:effectLst/>
                <a:uLnTx/>
                <a:uFillTx/>
                <a:latin typeface="+mn-lt"/>
                <a:ea typeface="+mn-ea"/>
                <a:cs typeface="+mn-cs"/>
              </a:rPr>
              <a:t>Ondersteunen trainers </a:t>
            </a:r>
            <a:endParaRPr kumimoji="0" lang="nl-NL"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Afbeelding 6">
            <a:extLst>
              <a:ext uri="{FF2B5EF4-FFF2-40B4-BE49-F238E27FC236}">
                <a16:creationId xmlns:a16="http://schemas.microsoft.com/office/drawing/2014/main" id="{0E120756-CE81-C61C-BC38-19B161B0739B}"/>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32450" t="13128" r="37054"/>
          <a:stretch/>
        </p:blipFill>
        <p:spPr>
          <a:xfrm>
            <a:off x="9054904" y="900333"/>
            <a:ext cx="3137096" cy="5957667"/>
          </a:xfrm>
          <a:prstGeom prst="rect">
            <a:avLst/>
          </a:prstGeom>
        </p:spPr>
      </p:pic>
      <p:sp>
        <p:nvSpPr>
          <p:cNvPr id="8" name="Titel 1">
            <a:extLst>
              <a:ext uri="{FF2B5EF4-FFF2-40B4-BE49-F238E27FC236}">
                <a16:creationId xmlns:a16="http://schemas.microsoft.com/office/drawing/2014/main" id="{59E5D842-E34B-DECE-EBE0-E934CAB3EE46}"/>
              </a:ext>
            </a:extLst>
          </p:cNvPr>
          <p:cNvSpPr txBox="1">
            <a:spLocks/>
          </p:cNvSpPr>
          <p:nvPr/>
        </p:nvSpPr>
        <p:spPr>
          <a:xfrm>
            <a:off x="838200" y="365125"/>
            <a:ext cx="10515600" cy="1325563"/>
          </a:xfrm>
          <a:prstGeom prst="rect">
            <a:avLst/>
          </a:prstGeom>
        </p:spPr>
        <p:txBody>
          <a:bodyPr>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Wat is het Platform turnen Limburg </a:t>
            </a:r>
            <a:endParaRPr kumimoji="0" lang="nl-NL" sz="4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9C1832AF-E631-5A4F-730D-50DE290C5C3C}"/>
              </a:ext>
            </a:extLst>
          </p:cNvPr>
          <p:cNvSpPr>
            <a:spLocks noGrp="1"/>
          </p:cNvSpPr>
          <p:nvPr>
            <p:ph idx="4294967295"/>
          </p:nvPr>
        </p:nvSpPr>
        <p:spPr>
          <a:xfrm>
            <a:off x="831170" y="1117489"/>
            <a:ext cx="10515600" cy="4351338"/>
          </a:xfrm>
        </p:spPr>
        <p:txBody>
          <a:bodyPr>
            <a:normAutofit/>
          </a:bodyPr>
          <a:lstStyle/>
          <a:p>
            <a:pPr marL="0" indent="0">
              <a:buNone/>
            </a:pPr>
            <a:r>
              <a:rPr lang="nl-NL" u="sng" dirty="0"/>
              <a:t>Onderbouw : 5</a:t>
            </a:r>
            <a:r>
              <a:rPr lang="nl-NL" dirty="0"/>
              <a:t> turnsters </a:t>
            </a:r>
          </a:p>
          <a:p>
            <a:pPr>
              <a:buFont typeface="Wingdings" panose="05000000000000000000" pitchFamily="2" charset="2"/>
              <a:buChar char="Ø"/>
            </a:pPr>
            <a:r>
              <a:rPr lang="nl-NL" dirty="0"/>
              <a:t> 4 uit 2015  </a:t>
            </a:r>
          </a:p>
          <a:p>
            <a:pPr>
              <a:buFont typeface="Wingdings" panose="05000000000000000000" pitchFamily="2" charset="2"/>
              <a:buChar char="Ø"/>
            </a:pPr>
            <a:r>
              <a:rPr lang="nl-NL" dirty="0"/>
              <a:t> 1 uit 2014 </a:t>
            </a:r>
          </a:p>
          <a:p>
            <a:pPr marL="0" indent="0">
              <a:buNone/>
            </a:pPr>
            <a:endParaRPr lang="nl-NL" dirty="0"/>
          </a:p>
          <a:p>
            <a:pPr marL="0" indent="0">
              <a:buNone/>
            </a:pPr>
            <a:r>
              <a:rPr lang="nl-NL" u="sng" dirty="0"/>
              <a:t>Middenbouw : 5</a:t>
            </a:r>
            <a:r>
              <a:rPr lang="nl-NL" dirty="0"/>
              <a:t> middenbouw </a:t>
            </a:r>
          </a:p>
          <a:p>
            <a:pPr>
              <a:buFont typeface="Wingdings" panose="05000000000000000000" pitchFamily="2" charset="2"/>
              <a:buChar char="Ø"/>
            </a:pPr>
            <a:r>
              <a:rPr lang="nl-NL" dirty="0"/>
              <a:t> 1 turnster niveau 2</a:t>
            </a:r>
          </a:p>
          <a:p>
            <a:pPr>
              <a:buFont typeface="Wingdings" panose="05000000000000000000" pitchFamily="2" charset="2"/>
              <a:buChar char="Ø"/>
            </a:pPr>
            <a:r>
              <a:rPr lang="nl-NL" dirty="0"/>
              <a:t>3 turnsters niveau 1 </a:t>
            </a:r>
          </a:p>
          <a:p>
            <a:pPr>
              <a:buFont typeface="Wingdings" panose="05000000000000000000" pitchFamily="2" charset="2"/>
              <a:buChar char="Ø"/>
            </a:pPr>
            <a:r>
              <a:rPr lang="nl-NL" dirty="0"/>
              <a:t>1 turnster jeugd eredivisie</a:t>
            </a:r>
          </a:p>
        </p:txBody>
      </p:sp>
      <p:sp>
        <p:nvSpPr>
          <p:cNvPr id="7" name="Titel 1">
            <a:extLst>
              <a:ext uri="{FF2B5EF4-FFF2-40B4-BE49-F238E27FC236}">
                <a16:creationId xmlns:a16="http://schemas.microsoft.com/office/drawing/2014/main" id="{FD996D30-92A7-3F1E-BC5C-A97ACBA0344B}"/>
              </a:ext>
            </a:extLst>
          </p:cNvPr>
          <p:cNvSpPr>
            <a:spLocks noGrp="1"/>
          </p:cNvSpPr>
          <p:nvPr>
            <p:ph type="title"/>
          </p:nvPr>
        </p:nvSpPr>
        <p:spPr>
          <a:xfrm>
            <a:off x="838200" y="75816"/>
            <a:ext cx="11353800" cy="701731"/>
          </a:xfrm>
        </p:spPr>
        <p:txBody>
          <a:bodyPr/>
          <a:lstStyle/>
          <a:p>
            <a:pPr algn="ctr"/>
            <a:r>
              <a:rPr lang="nl-NL" dirty="0"/>
              <a:t>                            Turnsters          Trainers</a:t>
            </a:r>
          </a:p>
        </p:txBody>
      </p:sp>
      <p:pic>
        <p:nvPicPr>
          <p:cNvPr id="8" name="Afbeelding 7">
            <a:extLst>
              <a:ext uri="{FF2B5EF4-FFF2-40B4-BE49-F238E27FC236}">
                <a16:creationId xmlns:a16="http://schemas.microsoft.com/office/drawing/2014/main" id="{ED2BF227-E8BD-05BA-2ED6-1005DD24F7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V="1">
            <a:off x="10156758" y="1396329"/>
            <a:ext cx="1690691" cy="1127127"/>
          </a:xfrm>
          <a:prstGeom prst="rect">
            <a:avLst/>
          </a:prstGeom>
        </p:spPr>
      </p:pic>
      <p:pic>
        <p:nvPicPr>
          <p:cNvPr id="9" name="Afbeelding 8">
            <a:extLst>
              <a:ext uri="{FF2B5EF4-FFF2-40B4-BE49-F238E27FC236}">
                <a16:creationId xmlns:a16="http://schemas.microsoft.com/office/drawing/2014/main" id="{D23C2C89-5658-1C7A-7133-663EF5243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156758" y="3280405"/>
            <a:ext cx="1690692" cy="1127128"/>
          </a:xfrm>
          <a:prstGeom prst="rect">
            <a:avLst/>
          </a:prstGeom>
        </p:spPr>
      </p:pic>
      <p:pic>
        <p:nvPicPr>
          <p:cNvPr id="10" name="Afbeelding 9">
            <a:extLst>
              <a:ext uri="{FF2B5EF4-FFF2-40B4-BE49-F238E27FC236}">
                <a16:creationId xmlns:a16="http://schemas.microsoft.com/office/drawing/2014/main" id="{34621079-803C-4055-8BF1-A5EA2120D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156757" y="5101590"/>
            <a:ext cx="1690692" cy="1127128"/>
          </a:xfrm>
          <a:prstGeom prst="rect">
            <a:avLst/>
          </a:prstGeom>
        </p:spPr>
      </p:pic>
      <p:pic>
        <p:nvPicPr>
          <p:cNvPr id="11" name="Afbeelding 10">
            <a:extLst>
              <a:ext uri="{FF2B5EF4-FFF2-40B4-BE49-F238E27FC236}">
                <a16:creationId xmlns:a16="http://schemas.microsoft.com/office/drawing/2014/main" id="{95BA9316-4069-4EF8-F12B-02FDE51F1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226299" y="1377246"/>
            <a:ext cx="1679715" cy="1119810"/>
          </a:xfrm>
          <a:prstGeom prst="rect">
            <a:avLst/>
          </a:prstGeom>
        </p:spPr>
      </p:pic>
      <p:pic>
        <p:nvPicPr>
          <p:cNvPr id="12" name="Afbeelding 11">
            <a:extLst>
              <a:ext uri="{FF2B5EF4-FFF2-40B4-BE49-F238E27FC236}">
                <a16:creationId xmlns:a16="http://schemas.microsoft.com/office/drawing/2014/main" id="{CB7ADD64-977B-B68A-0DDD-98986D7464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217157" y="3255120"/>
            <a:ext cx="1690686" cy="1127124"/>
          </a:xfrm>
          <a:prstGeom prst="rect">
            <a:avLst/>
          </a:prstGeom>
        </p:spPr>
      </p:pic>
      <p:pic>
        <p:nvPicPr>
          <p:cNvPr id="13" name="Afbeelding 12">
            <a:extLst>
              <a:ext uri="{FF2B5EF4-FFF2-40B4-BE49-F238E27FC236}">
                <a16:creationId xmlns:a16="http://schemas.microsoft.com/office/drawing/2014/main" id="{72B0EDE8-7EE3-624C-73B5-9FE214D1F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224470" y="5140388"/>
            <a:ext cx="1690690" cy="1127127"/>
          </a:xfrm>
          <a:prstGeom prst="rect">
            <a:avLst/>
          </a:prstGeom>
        </p:spPr>
      </p:pic>
      <p:pic>
        <p:nvPicPr>
          <p:cNvPr id="14" name="Afbeelding 13">
            <a:extLst>
              <a:ext uri="{FF2B5EF4-FFF2-40B4-BE49-F238E27FC236}">
                <a16:creationId xmlns:a16="http://schemas.microsoft.com/office/drawing/2014/main" id="{7D54EE20-E736-2F16-FE5C-3E8B99E355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830704" y="1388299"/>
            <a:ext cx="1690686" cy="1127124"/>
          </a:xfrm>
          <a:prstGeom prst="rect">
            <a:avLst/>
          </a:prstGeom>
        </p:spPr>
      </p:pic>
      <p:pic>
        <p:nvPicPr>
          <p:cNvPr id="15" name="Afbeelding 14">
            <a:extLst>
              <a:ext uri="{FF2B5EF4-FFF2-40B4-BE49-F238E27FC236}">
                <a16:creationId xmlns:a16="http://schemas.microsoft.com/office/drawing/2014/main" id="{597DB9FE-7AAA-E36B-92E6-67D3A8FD4A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6830704" y="3264344"/>
            <a:ext cx="1690686" cy="1127124"/>
          </a:xfrm>
          <a:prstGeom prst="rect">
            <a:avLst/>
          </a:prstGeom>
        </p:spPr>
      </p:pic>
      <p:pic>
        <p:nvPicPr>
          <p:cNvPr id="16" name="Afbeelding 15">
            <a:extLst>
              <a:ext uri="{FF2B5EF4-FFF2-40B4-BE49-F238E27FC236}">
                <a16:creationId xmlns:a16="http://schemas.microsoft.com/office/drawing/2014/main" id="{7C21CA8D-8B1C-F8C1-1F4A-882461A6C5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6856050" y="5140389"/>
            <a:ext cx="1690688" cy="1127125"/>
          </a:xfrm>
          <a:prstGeom prst="rect">
            <a:avLst/>
          </a:prstGeom>
        </p:spPr>
      </p:pic>
      <p:pic>
        <p:nvPicPr>
          <p:cNvPr id="17" name="Afbeelding 16">
            <a:extLst>
              <a:ext uri="{FF2B5EF4-FFF2-40B4-BE49-F238E27FC236}">
                <a16:creationId xmlns:a16="http://schemas.microsoft.com/office/drawing/2014/main" id="{FC5AB223-EB76-FF83-0299-6D974A5FCA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5493826" y="1397442"/>
            <a:ext cx="1679714" cy="1119809"/>
          </a:xfrm>
          <a:prstGeom prst="rect">
            <a:avLst/>
          </a:prstGeom>
        </p:spPr>
      </p:pic>
      <p:pic>
        <p:nvPicPr>
          <p:cNvPr id="18" name="Afbeelding 17">
            <a:extLst>
              <a:ext uri="{FF2B5EF4-FFF2-40B4-BE49-F238E27FC236}">
                <a16:creationId xmlns:a16="http://schemas.microsoft.com/office/drawing/2014/main" id="{DB585580-584D-1B7D-920A-0DC334585D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5493826" y="3260828"/>
            <a:ext cx="1679715" cy="1119810"/>
          </a:xfrm>
          <a:prstGeom prst="rect">
            <a:avLst/>
          </a:prstGeom>
        </p:spPr>
      </p:pic>
      <p:pic>
        <p:nvPicPr>
          <p:cNvPr id="19" name="Afbeelding 18">
            <a:extLst>
              <a:ext uri="{FF2B5EF4-FFF2-40B4-BE49-F238E27FC236}">
                <a16:creationId xmlns:a16="http://schemas.microsoft.com/office/drawing/2014/main" id="{2006D902-69C0-27F3-C07B-D69461887E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5491997" y="5176949"/>
            <a:ext cx="1690686" cy="11271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71C4657-719A-38FB-94A0-63676EFDAE5C}"/>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5948" t="138" r="21739" b="1"/>
          <a:stretch/>
        </p:blipFill>
        <p:spPr>
          <a:xfrm>
            <a:off x="6888480" y="0"/>
            <a:ext cx="5303520" cy="6858000"/>
          </a:xfrm>
          <a:prstGeom prst="rect">
            <a:avLst/>
          </a:prstGeom>
        </p:spPr>
      </p:pic>
      <p:sp>
        <p:nvSpPr>
          <p:cNvPr id="3" name="Titel 1">
            <a:extLst>
              <a:ext uri="{FF2B5EF4-FFF2-40B4-BE49-F238E27FC236}">
                <a16:creationId xmlns:a16="http://schemas.microsoft.com/office/drawing/2014/main" id="{6CBCB357-5F86-C245-3FFB-A9E000CBD057}"/>
              </a:ext>
            </a:extLst>
          </p:cNvPr>
          <p:cNvSpPr>
            <a:spLocks noGrp="1"/>
          </p:cNvSpPr>
          <p:nvPr>
            <p:ph type="title"/>
          </p:nvPr>
        </p:nvSpPr>
        <p:spPr>
          <a:xfrm>
            <a:off x="838200" y="365125"/>
            <a:ext cx="10515600" cy="1325563"/>
          </a:xfrm>
        </p:spPr>
        <p:txBody>
          <a:bodyPr/>
          <a:lstStyle/>
          <a:p>
            <a:r>
              <a:rPr lang="nl-NL" dirty="0"/>
              <a:t>Informatie vanuit het bestuur </a:t>
            </a:r>
          </a:p>
        </p:txBody>
      </p:sp>
      <p:sp>
        <p:nvSpPr>
          <p:cNvPr id="4" name="Tijdelijke aanduiding voor inhoud 2">
            <a:extLst>
              <a:ext uri="{FF2B5EF4-FFF2-40B4-BE49-F238E27FC236}">
                <a16:creationId xmlns:a16="http://schemas.microsoft.com/office/drawing/2014/main" id="{FCE2F11A-349C-83A6-B56E-21CC49B546A7}"/>
              </a:ext>
            </a:extLst>
          </p:cNvPr>
          <p:cNvSpPr>
            <a:spLocks noGrp="1"/>
          </p:cNvSpPr>
          <p:nvPr>
            <p:ph idx="4294967295"/>
          </p:nvPr>
        </p:nvSpPr>
        <p:spPr>
          <a:xfrm>
            <a:off x="838200" y="1825625"/>
            <a:ext cx="10515600" cy="4351338"/>
          </a:xfrm>
        </p:spPr>
        <p:txBody>
          <a:bodyPr/>
          <a:lstStyle/>
          <a:p>
            <a:pPr marL="0" indent="0">
              <a:buNone/>
            </a:pPr>
            <a:endParaRPr lang="nl-NL" dirty="0"/>
          </a:p>
          <a:p>
            <a:r>
              <a:rPr lang="nl-NL" dirty="0"/>
              <a:t>Doel van het Platform turnen Limburg </a:t>
            </a:r>
          </a:p>
          <a:p>
            <a:r>
              <a:rPr lang="nl-NL" dirty="0"/>
              <a:t>Uitleg van de projecten breedtesport: </a:t>
            </a:r>
          </a:p>
          <a:p>
            <a:pPr>
              <a:buFontTx/>
              <a:buChar char="-"/>
            </a:pPr>
            <a:r>
              <a:rPr lang="nl-NL" dirty="0"/>
              <a:t>Train de trainer </a:t>
            </a:r>
          </a:p>
          <a:p>
            <a:pPr>
              <a:buFontTx/>
              <a:buChar char="-"/>
            </a:pPr>
            <a:r>
              <a:rPr lang="nl-NL" dirty="0" err="1"/>
              <a:t>Clinics</a:t>
            </a:r>
            <a:endParaRPr lang="nl-NL" dirty="0"/>
          </a:p>
          <a:p>
            <a:pPr>
              <a:buFontTx/>
              <a:buChar char="-"/>
            </a:pPr>
            <a:r>
              <a:rPr lang="nl-NL" dirty="0"/>
              <a:t>Evenementen </a:t>
            </a:r>
          </a:p>
          <a:p>
            <a:r>
              <a:rPr lang="nl-NL" dirty="0"/>
              <a:t>Vragen aan het bestuur vanuit de zaal?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2594D09-D9DB-C4E9-A739-F313E848C575}"/>
              </a:ext>
            </a:extLst>
          </p:cNvPr>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6700"/>
                    </a14:imgEffect>
                    <a14:imgEffect>
                      <a14:saturation sat="86000"/>
                    </a14:imgEffect>
                  </a14:imgLayer>
                </a14:imgProps>
              </a:ext>
              <a:ext uri="{28A0092B-C50C-407E-A947-70E740481C1C}">
                <a14:useLocalDpi xmlns:a14="http://schemas.microsoft.com/office/drawing/2010/main" val="0"/>
              </a:ext>
            </a:extLst>
          </a:blip>
          <a:stretch>
            <a:fillRect/>
          </a:stretch>
        </p:blipFill>
        <p:spPr>
          <a:xfrm>
            <a:off x="677517" y="22086"/>
            <a:ext cx="10253870" cy="6835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el 1">
            <a:extLst>
              <a:ext uri="{FF2B5EF4-FFF2-40B4-BE49-F238E27FC236}">
                <a16:creationId xmlns:a16="http://schemas.microsoft.com/office/drawing/2014/main" id="{85AE4CA7-A4D5-4D88-8F54-74A0250D9840}"/>
              </a:ext>
            </a:extLst>
          </p:cNvPr>
          <p:cNvSpPr>
            <a:spLocks noGrp="1"/>
          </p:cNvSpPr>
          <p:nvPr>
            <p:ph type="title"/>
          </p:nvPr>
        </p:nvSpPr>
        <p:spPr>
          <a:xfrm>
            <a:off x="546652" y="365125"/>
            <a:ext cx="10515600" cy="1325563"/>
          </a:xfrm>
        </p:spPr>
        <p:txBody>
          <a:bodyPr/>
          <a:lstStyle/>
          <a:p>
            <a:pPr algn="ctr"/>
            <a:r>
              <a:rPr lang="nl-NL" dirty="0"/>
              <a:t>Activiteiten seizoen 2022-2023</a:t>
            </a:r>
          </a:p>
        </p:txBody>
      </p:sp>
      <p:sp>
        <p:nvSpPr>
          <p:cNvPr id="4" name="Tijdelijke aanduiding voor inhoud 2">
            <a:extLst>
              <a:ext uri="{FF2B5EF4-FFF2-40B4-BE49-F238E27FC236}">
                <a16:creationId xmlns:a16="http://schemas.microsoft.com/office/drawing/2014/main" id="{579A97ED-0F56-4CFA-BB7F-FD795F338543}"/>
              </a:ext>
            </a:extLst>
          </p:cNvPr>
          <p:cNvSpPr>
            <a:spLocks noGrp="1"/>
          </p:cNvSpPr>
          <p:nvPr>
            <p:ph idx="4294967295"/>
          </p:nvPr>
        </p:nvSpPr>
        <p:spPr>
          <a:xfrm>
            <a:off x="838200" y="1825625"/>
            <a:ext cx="10515600" cy="4351338"/>
          </a:xfrm>
        </p:spPr>
        <p:txBody>
          <a:bodyPr/>
          <a:lstStyle/>
          <a:p>
            <a:endParaRPr lang="nl-NL" dirty="0"/>
          </a:p>
          <a:p>
            <a:endParaRPr lang="nl-NL" dirty="0"/>
          </a:p>
          <a:p>
            <a:r>
              <a:rPr lang="nl-NL" dirty="0"/>
              <a:t>3 testmomenten voor leeftijden 2015-2012 </a:t>
            </a:r>
          </a:p>
          <a:p>
            <a:r>
              <a:rPr lang="nl-NL" dirty="0"/>
              <a:t>1 onderbouw trainingen: 16 oktober </a:t>
            </a:r>
          </a:p>
          <a:p>
            <a:r>
              <a:rPr lang="nl-NL" dirty="0"/>
              <a:t>4 verenigingen bezocht (</a:t>
            </a:r>
            <a:r>
              <a:rPr lang="nl-NL" dirty="0" err="1"/>
              <a:t>Hosema</a:t>
            </a:r>
            <a:r>
              <a:rPr lang="nl-NL" dirty="0"/>
              <a:t>, Venray, Maastricht, Venlo) </a:t>
            </a:r>
          </a:p>
          <a:p>
            <a:r>
              <a:rPr lang="nl-NL" dirty="0"/>
              <a:t>2 bijscholingen verzorgd in Echt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F47268-F8B9-79EA-28F1-6FBB77AB2518}"/>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852799" y="1442233"/>
            <a:ext cx="5339201" cy="5359791"/>
          </a:xfrm>
          <a:prstGeom prst="rect">
            <a:avLst/>
          </a:prstGeom>
          <a:ln>
            <a:noFill/>
          </a:ln>
          <a:effectLst>
            <a:softEdge rad="112500"/>
          </a:effectLst>
        </p:spPr>
      </p:pic>
      <p:sp>
        <p:nvSpPr>
          <p:cNvPr id="3" name="Tijdelijke aanduiding voor inhoud 2">
            <a:extLst>
              <a:ext uri="{FF2B5EF4-FFF2-40B4-BE49-F238E27FC236}">
                <a16:creationId xmlns:a16="http://schemas.microsoft.com/office/drawing/2014/main" id="{35B25633-66AF-259E-C8DD-E6D3B73EDBD8}"/>
              </a:ext>
            </a:extLst>
          </p:cNvPr>
          <p:cNvSpPr>
            <a:spLocks noGrp="1"/>
          </p:cNvSpPr>
          <p:nvPr>
            <p:ph idx="4294967295"/>
          </p:nvPr>
        </p:nvSpPr>
        <p:spPr>
          <a:xfrm>
            <a:off x="665922" y="2384253"/>
            <a:ext cx="10515600" cy="3594516"/>
          </a:xfrm>
        </p:spPr>
        <p:txBody>
          <a:bodyPr/>
          <a:lstStyle/>
          <a:p>
            <a:endParaRPr lang="nl-NL" dirty="0"/>
          </a:p>
          <a:p>
            <a:r>
              <a:rPr lang="nl-NL" dirty="0"/>
              <a:t>3 testdagen leeftijden 2016-2013 </a:t>
            </a:r>
          </a:p>
          <a:p>
            <a:r>
              <a:rPr lang="nl-NL" dirty="0"/>
              <a:t>Onderbouw- en middenbouw training </a:t>
            </a:r>
          </a:p>
          <a:p>
            <a:r>
              <a:rPr lang="nl-NL" dirty="0"/>
              <a:t>Train de trainer </a:t>
            </a:r>
          </a:p>
          <a:p>
            <a:r>
              <a:rPr lang="nl-NL" dirty="0"/>
              <a:t>Minimaal 1 bijscholing verzorgen  </a:t>
            </a:r>
          </a:p>
          <a:p>
            <a:endParaRPr lang="nl-NL" dirty="0"/>
          </a:p>
        </p:txBody>
      </p:sp>
      <p:sp>
        <p:nvSpPr>
          <p:cNvPr id="4" name="Titel 1">
            <a:extLst>
              <a:ext uri="{FF2B5EF4-FFF2-40B4-BE49-F238E27FC236}">
                <a16:creationId xmlns:a16="http://schemas.microsoft.com/office/drawing/2014/main" id="{DAB416AC-9439-8B36-7B7B-8B87E7CD5733}"/>
              </a:ext>
            </a:extLst>
          </p:cNvPr>
          <p:cNvSpPr>
            <a:spLocks noGrp="1"/>
          </p:cNvSpPr>
          <p:nvPr>
            <p:ph type="title"/>
          </p:nvPr>
        </p:nvSpPr>
        <p:spPr>
          <a:xfrm>
            <a:off x="665922" y="636659"/>
            <a:ext cx="10515600" cy="1325563"/>
          </a:xfrm>
        </p:spPr>
        <p:txBody>
          <a:bodyPr/>
          <a:lstStyle/>
          <a:p>
            <a:r>
              <a:rPr lang="nl-NL" dirty="0"/>
              <a:t>Activiteiten 2023-2024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5E160C6-32DD-5C37-6AA3-B33C0F562D0A}"/>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436" r="38285"/>
          <a:stretch/>
        </p:blipFill>
        <p:spPr>
          <a:xfrm>
            <a:off x="6292594" y="365125"/>
            <a:ext cx="5899406" cy="6281225"/>
          </a:xfrm>
          <a:prstGeom prst="rect">
            <a:avLst/>
          </a:prstGeom>
        </p:spPr>
      </p:pic>
      <p:sp>
        <p:nvSpPr>
          <p:cNvPr id="3" name="Titel 1">
            <a:extLst>
              <a:ext uri="{FF2B5EF4-FFF2-40B4-BE49-F238E27FC236}">
                <a16:creationId xmlns:a16="http://schemas.microsoft.com/office/drawing/2014/main" id="{44EC97C0-2826-4352-B61B-B57EEDCFFD87}"/>
              </a:ext>
            </a:extLst>
          </p:cNvPr>
          <p:cNvSpPr>
            <a:spLocks noGrp="1"/>
          </p:cNvSpPr>
          <p:nvPr>
            <p:ph type="title"/>
          </p:nvPr>
        </p:nvSpPr>
        <p:spPr>
          <a:xfrm>
            <a:off x="838200" y="365125"/>
            <a:ext cx="10515600" cy="1325563"/>
          </a:xfrm>
        </p:spPr>
        <p:txBody>
          <a:bodyPr/>
          <a:lstStyle/>
          <a:p>
            <a:r>
              <a:rPr lang="nl-NL" dirty="0"/>
              <a:t>Contact gegevens </a:t>
            </a:r>
          </a:p>
        </p:txBody>
      </p:sp>
      <p:sp>
        <p:nvSpPr>
          <p:cNvPr id="4" name="Tijdelijke aanduiding voor inhoud 2">
            <a:extLst>
              <a:ext uri="{FF2B5EF4-FFF2-40B4-BE49-F238E27FC236}">
                <a16:creationId xmlns:a16="http://schemas.microsoft.com/office/drawing/2014/main" id="{A39683AC-8DAD-47BD-90C9-A8105799F61E}"/>
              </a:ext>
            </a:extLst>
          </p:cNvPr>
          <p:cNvSpPr>
            <a:spLocks noGrp="1"/>
          </p:cNvSpPr>
          <p:nvPr>
            <p:ph idx="4294967295"/>
          </p:nvPr>
        </p:nvSpPr>
        <p:spPr>
          <a:xfrm>
            <a:off x="670242" y="1825625"/>
            <a:ext cx="10515600" cy="4351338"/>
          </a:xfrm>
        </p:spPr>
        <p:txBody>
          <a:bodyPr/>
          <a:lstStyle/>
          <a:p>
            <a:r>
              <a:rPr lang="nl-NL" dirty="0"/>
              <a:t>Mail:</a:t>
            </a:r>
          </a:p>
          <a:p>
            <a:pPr marL="0" indent="0">
              <a:buNone/>
            </a:pPr>
            <a:r>
              <a:rPr lang="nl-NL" dirty="0">
                <a:hlinkClick r:id="rId3"/>
              </a:rPr>
              <a:t>platformturnenlimburg@outlook.com</a:t>
            </a:r>
            <a:endParaRPr lang="nl-NL" dirty="0"/>
          </a:p>
          <a:p>
            <a:pPr marL="0" indent="0">
              <a:buNone/>
            </a:pPr>
            <a:endParaRPr lang="nl-NL" dirty="0"/>
          </a:p>
          <a:p>
            <a:r>
              <a:rPr lang="nl-NL" dirty="0"/>
              <a:t>Telefoon nummer:</a:t>
            </a:r>
          </a:p>
          <a:p>
            <a:pPr marL="0" indent="0">
              <a:buNone/>
            </a:pPr>
            <a:r>
              <a:rPr lang="nl-NL" dirty="0"/>
              <a:t>0610628693</a:t>
            </a:r>
          </a:p>
          <a:p>
            <a:pPr marL="0" indent="0">
              <a:buNone/>
            </a:pPr>
            <a:endParaRPr lang="nl-NL" dirty="0"/>
          </a:p>
          <a:p>
            <a:r>
              <a:rPr lang="nl-NL" dirty="0"/>
              <a:t>Instagram:</a:t>
            </a:r>
          </a:p>
          <a:p>
            <a:pPr marL="0" indent="0">
              <a:buNone/>
            </a:pPr>
            <a:r>
              <a:rPr lang="nl-NL" dirty="0" err="1"/>
              <a:t>PlatformTurnenLimburg</a:t>
            </a:r>
            <a:endParaRPr lang="nl-NL" dirty="0"/>
          </a:p>
          <a:p>
            <a:pPr marL="0" indent="0">
              <a:buNone/>
            </a:pPr>
            <a:endParaRPr lang="nl-NL" dirty="0"/>
          </a:p>
          <a:p>
            <a:pPr marL="0" indent="0">
              <a:buNone/>
            </a:pPr>
            <a:endParaRPr lang="nl-NL" dirty="0"/>
          </a:p>
        </p:txBody>
      </p:sp>
    </p:spTree>
  </p:cSld>
  <p:clrMapOvr>
    <a:masterClrMapping/>
  </p:clrMapOvr>
</p:sld>
</file>

<file path=ppt/theme/theme1.xml><?xml version="1.0" encoding="utf-8"?>
<a:theme xmlns:a="http://schemas.openxmlformats.org/drawingml/2006/main" name="PowerPoint-DG-2020 (1)">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entury Gothic" panose="020B050202020202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jabloon DG">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entury Gothic" panose="020B050202020202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jabloon DG">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entury Gothic" panose="020B050202020202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Presentatie2" id="{9AFD8B1B-C2B7-4160-AEB3-C0F08DA0BC7A}" vid="{DAAE34FF-2476-4A84-9DC4-697C6EE63112}"/>
    </a:ext>
  </a:extLst>
</a:theme>
</file>

<file path=docProps/app.xml><?xml version="1.0" encoding="utf-8"?>
<Properties xmlns="http://schemas.openxmlformats.org/officeDocument/2006/extended-properties" xmlns:vt="http://schemas.openxmlformats.org/officeDocument/2006/docPropsVTypes">
  <Template>PowerPoint-DG-2020 (1)</Template>
  <TotalTime>0</TotalTime>
  <Words>2036</Words>
  <Application>Microsoft Office PowerPoint</Application>
  <PresentationFormat>Breedbeeld</PresentationFormat>
  <Paragraphs>429</Paragraphs>
  <Slides>30</Slides>
  <Notes>0</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30</vt:i4>
      </vt:variant>
    </vt:vector>
  </HeadingPairs>
  <TitlesOfParts>
    <vt:vector size="39" baseType="lpstr">
      <vt:lpstr>Arial</vt:lpstr>
      <vt:lpstr>Calibri</vt:lpstr>
      <vt:lpstr>Calibri Light</vt:lpstr>
      <vt:lpstr>Century Gothic</vt:lpstr>
      <vt:lpstr>Times New Roman</vt:lpstr>
      <vt:lpstr>Wingdings</vt:lpstr>
      <vt:lpstr>PowerPoint-DG-2020 (1)</vt:lpstr>
      <vt:lpstr>1_Sjabloon DG</vt:lpstr>
      <vt:lpstr>Sjabloon DG</vt:lpstr>
      <vt:lpstr>Achterbanoverleg seizoen 2023-2024</vt:lpstr>
      <vt:lpstr>Programma</vt:lpstr>
      <vt:lpstr>Platform turnen Limburg </vt:lpstr>
      <vt:lpstr>PowerPoint-presentatie</vt:lpstr>
      <vt:lpstr>                            Turnsters          Trainers</vt:lpstr>
      <vt:lpstr>Informatie vanuit het bestuur </vt:lpstr>
      <vt:lpstr>Activiteiten seizoen 2022-2023</vt:lpstr>
      <vt:lpstr>Activiteiten 2023-2024</vt:lpstr>
      <vt:lpstr>Contact gegevens </vt:lpstr>
      <vt:lpstr>Evaluatie seizoen 2022-2023 </vt:lpstr>
      <vt:lpstr>Samenstelling TCTD Limburg 2023-2024</vt:lpstr>
      <vt:lpstr>Samenstelling TCTD Limburg </vt:lpstr>
      <vt:lpstr>Seizoen 2023-2024 Inschrijven</vt:lpstr>
      <vt:lpstr>Promotie en degradatieregeling</vt:lpstr>
      <vt:lpstr>Onderbouw</vt:lpstr>
      <vt:lpstr>Middenbouw  </vt:lpstr>
      <vt:lpstr>Bovenbouw</vt:lpstr>
      <vt:lpstr>Ranking</vt:lpstr>
      <vt:lpstr>Ranking bovenbouw vervolg</vt:lpstr>
      <vt:lpstr>Wijzigingen in Limburg</vt:lpstr>
      <vt:lpstr>Wedstrijdkalender 2023-2024</vt:lpstr>
      <vt:lpstr>Juryzaken</vt:lpstr>
      <vt:lpstr>Jurybrevet </vt:lpstr>
      <vt:lpstr>Jurycapaciteit                     </vt:lpstr>
      <vt:lpstr>Wijzigingen oefenstof </vt:lpstr>
      <vt:lpstr>Juryafspraken 2023-2024</vt:lpstr>
      <vt:lpstr>Juryafspraken 2023-2024</vt:lpstr>
      <vt:lpstr>wedstrijdinformatie</vt:lpstr>
      <vt:lpstr>afsluiting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Gaby Peeters</dc:creator>
  <cp:lastModifiedBy>Els van de Mast | KNGU</cp:lastModifiedBy>
  <cp:revision>51</cp:revision>
  <dcterms:created xsi:type="dcterms:W3CDTF">2020-11-28T19:46:00Z</dcterms:created>
  <dcterms:modified xsi:type="dcterms:W3CDTF">2023-07-17T12:01:43Z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0x010100F3ABCE8C7ED67047BD1DB73C390EB03A</vt:lpwstr>
  </property>
  <property fmtid="{D5CDD505-2E9C-101B-9397-08002B2CF9AE}" pid="3" name="Order">
    <vt:r8>1041000</vt:r8>
  </property>
  <property fmtid="{D5CDD505-2E9C-101B-9397-08002B2CF9AE}" pid="4" name="KSOProductBuildVer">
    <vt:lpwstr>1033-11.2.0.10094</vt:lpwstr>
  </property>
</Properties>
</file>